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
  </p:notesMasterIdLst>
  <p:handoutMasterIdLst>
    <p:handoutMasterId r:id="rId4"/>
  </p:handoutMasterIdLst>
  <p:sldIdLst>
    <p:sldId id="267" r:id="rId2"/>
  </p:sldIdLst>
  <p:sldSz cx="7775575" cy="10907713"/>
  <p:notesSz cx="6797675"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C21F"/>
    <a:srgbClr val="00B050"/>
    <a:srgbClr val="FF5C7B"/>
    <a:srgbClr val="2BA6E1"/>
    <a:srgbClr val="FF9FC3"/>
    <a:srgbClr val="FF82A4"/>
    <a:srgbClr val="EB7695"/>
    <a:srgbClr val="F29600"/>
    <a:srgbClr val="F70025"/>
    <a:srgbClr val="2A8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86418"/>
  </p:normalViewPr>
  <p:slideViewPr>
    <p:cSldViewPr snapToGrid="0">
      <p:cViewPr varScale="1">
        <p:scale>
          <a:sx n="46" d="100"/>
          <a:sy n="46" d="100"/>
        </p:scale>
        <p:origin x="2214" y="66"/>
      </p:cViewPr>
      <p:guideLst>
        <p:guide orient="horz" pos="3435"/>
        <p:guide pos="2449"/>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91" d="100"/>
          <a:sy n="91" d="100"/>
        </p:scale>
        <p:origin x="447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6189" cy="496967"/>
          </a:xfrm>
          <a:prstGeom prst="rect">
            <a:avLst/>
          </a:prstGeom>
        </p:spPr>
        <p:txBody>
          <a:bodyPr vert="horz" lIns="91440" tIns="45719" rIns="91440" bIns="4571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898" y="2"/>
            <a:ext cx="2946189" cy="496967"/>
          </a:xfrm>
          <a:prstGeom prst="rect">
            <a:avLst/>
          </a:prstGeom>
        </p:spPr>
        <p:txBody>
          <a:bodyPr vert="horz" lIns="91440" tIns="45719" rIns="91440" bIns="45719" rtlCol="0"/>
          <a:lstStyle>
            <a:lvl1pPr algn="r">
              <a:defRPr sz="1200"/>
            </a:lvl1pPr>
          </a:lstStyle>
          <a:p>
            <a:fld id="{F445DDC6-F27D-4CE5-9C3D-27564C51B8F5}" type="datetimeFigureOut">
              <a:rPr kumimoji="1" lang="ja-JP" altLang="en-US" smtClean="0"/>
              <a:t>2022/1/17</a:t>
            </a:fld>
            <a:endParaRPr kumimoji="1" lang="ja-JP" altLang="en-US"/>
          </a:p>
        </p:txBody>
      </p:sp>
      <p:sp>
        <p:nvSpPr>
          <p:cNvPr id="4" name="フッター プレースホルダー 3"/>
          <p:cNvSpPr>
            <a:spLocks noGrp="1"/>
          </p:cNvSpPr>
          <p:nvPr>
            <p:ph type="ftr" sz="quarter" idx="2"/>
          </p:nvPr>
        </p:nvSpPr>
        <p:spPr>
          <a:xfrm>
            <a:off x="0" y="9429672"/>
            <a:ext cx="2946189" cy="496966"/>
          </a:xfrm>
          <a:prstGeom prst="rect">
            <a:avLst/>
          </a:prstGeom>
        </p:spPr>
        <p:txBody>
          <a:bodyPr vert="horz" lIns="91440" tIns="45719" rIns="91440" bIns="4571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98" y="9429672"/>
            <a:ext cx="2946189" cy="496966"/>
          </a:xfrm>
          <a:prstGeom prst="rect">
            <a:avLst/>
          </a:prstGeom>
        </p:spPr>
        <p:txBody>
          <a:bodyPr vert="horz" lIns="91440" tIns="45719" rIns="91440" bIns="45719" rtlCol="0" anchor="b"/>
          <a:lstStyle>
            <a:lvl1pPr algn="r">
              <a:defRPr sz="1200"/>
            </a:lvl1pPr>
          </a:lstStyle>
          <a:p>
            <a:fld id="{F1BD52E0-B3EC-4E62-813C-948176F36530}" type="slidenum">
              <a:rPr kumimoji="1" lang="ja-JP" altLang="en-US" smtClean="0"/>
              <a:t>‹#›</a:t>
            </a:fld>
            <a:endParaRPr kumimoji="1" lang="ja-JP" altLang="en-US"/>
          </a:p>
        </p:txBody>
      </p:sp>
    </p:spTree>
    <p:extLst>
      <p:ext uri="{BB962C8B-B14F-4D97-AF65-F5344CB8AC3E}">
        <p14:creationId xmlns:p14="http://schemas.microsoft.com/office/powerpoint/2010/main" val="1200293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5659" cy="498056"/>
          </a:xfrm>
          <a:prstGeom prst="rect">
            <a:avLst/>
          </a:prstGeom>
        </p:spPr>
        <p:txBody>
          <a:bodyPr vert="horz" lIns="91431" tIns="45714" rIns="91431"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6" y="0"/>
            <a:ext cx="2945659" cy="498056"/>
          </a:xfrm>
          <a:prstGeom prst="rect">
            <a:avLst/>
          </a:prstGeom>
        </p:spPr>
        <p:txBody>
          <a:bodyPr vert="horz" lIns="91431" tIns="45714" rIns="91431" bIns="45714" rtlCol="0"/>
          <a:lstStyle>
            <a:lvl1pPr algn="r">
              <a:defRPr sz="1200"/>
            </a:lvl1pPr>
          </a:lstStyle>
          <a:p>
            <a:fld id="{70F99883-74AE-4A2C-81B7-5B86A08198C0}" type="datetimeFigureOut">
              <a:rPr kumimoji="1" lang="ja-JP" altLang="en-US" smtClean="0"/>
              <a:pPr/>
              <a:t>2022/1/17</a:t>
            </a:fld>
            <a:endParaRPr kumimoji="1" lang="ja-JP" altLang="en-US"/>
          </a:p>
        </p:txBody>
      </p:sp>
      <p:sp>
        <p:nvSpPr>
          <p:cNvPr id="4" name="スライド イメージ プレースホルダー 3"/>
          <p:cNvSpPr>
            <a:spLocks noGrp="1" noRot="1" noChangeAspect="1"/>
          </p:cNvSpPr>
          <p:nvPr>
            <p:ph type="sldImg" idx="2"/>
          </p:nvPr>
        </p:nvSpPr>
        <p:spPr>
          <a:xfrm>
            <a:off x="2203450" y="1239838"/>
            <a:ext cx="2390775" cy="3352800"/>
          </a:xfrm>
          <a:prstGeom prst="rect">
            <a:avLst/>
          </a:prstGeom>
          <a:noFill/>
          <a:ln w="12700">
            <a:solidFill>
              <a:prstClr val="black"/>
            </a:solidFill>
          </a:ln>
        </p:spPr>
        <p:txBody>
          <a:bodyPr vert="horz" lIns="91431" tIns="45714" rIns="91431" bIns="45714"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431" tIns="45714" rIns="91431"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28586"/>
            <a:ext cx="2945659" cy="498055"/>
          </a:xfrm>
          <a:prstGeom prst="rect">
            <a:avLst/>
          </a:prstGeom>
        </p:spPr>
        <p:txBody>
          <a:bodyPr vert="horz" lIns="91431" tIns="45714" rIns="91431"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6" y="9428586"/>
            <a:ext cx="2945659" cy="498055"/>
          </a:xfrm>
          <a:prstGeom prst="rect">
            <a:avLst/>
          </a:prstGeom>
        </p:spPr>
        <p:txBody>
          <a:bodyPr vert="horz" lIns="91431" tIns="45714" rIns="91431" bIns="45714" rtlCol="0" anchor="b"/>
          <a:lstStyle>
            <a:lvl1pPr algn="r">
              <a:defRPr sz="1200"/>
            </a:lvl1pPr>
          </a:lstStyle>
          <a:p>
            <a:fld id="{ACD93CC5-A9B8-46A1-B8C3-70AA73E05DA2}" type="slidenum">
              <a:rPr kumimoji="1" lang="ja-JP" altLang="en-US" smtClean="0"/>
              <a:pPr/>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defRPr/>
            </a:lvl1pPr>
          </a:lstStyle>
          <a:p>
            <a:pPr>
              <a:defRPr/>
            </a:pPr>
            <a:fld id="{694A3B7E-DD21-4048-88F3-59665D8E8CDB}" type="datetimeFigureOut">
              <a:rPr lang="en-US">
                <a:solidFill>
                  <a:prstClr val="black">
                    <a:tint val="75000"/>
                  </a:prstClr>
                </a:solidFill>
              </a:rPr>
              <a:pPr>
                <a:defRPr/>
              </a:pPr>
              <a:t>1/17/2022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034649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57294DBB-917B-4186-A703-7409F7CF8E54}" type="datetimeFigureOut">
              <a:rPr lang="en-US">
                <a:solidFill>
                  <a:prstClr val="black">
                    <a:tint val="75000"/>
                  </a:prstClr>
                </a:solidFill>
              </a:rPr>
              <a:pPr>
                <a:defRPr/>
              </a:pPr>
              <a:t>1/17/2022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88151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C64D20DD-EE55-4DDE-BB8B-8D151B9371C9}" type="datetimeFigureOut">
              <a:rPr lang="en-US">
                <a:solidFill>
                  <a:prstClr val="black">
                    <a:tint val="75000"/>
                  </a:prstClr>
                </a:solidFill>
              </a:rPr>
              <a:pPr>
                <a:defRPr/>
              </a:pPr>
              <a:t>1/17/2022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74615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7014114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6AE7DE13-46BE-4B37-9FBB-8FA2A87D7224}" type="datetimeFigureOut">
              <a:rPr lang="en-US">
                <a:solidFill>
                  <a:prstClr val="black">
                    <a:tint val="75000"/>
                  </a:prstClr>
                </a:solidFill>
              </a:rPr>
              <a:pPr>
                <a:defRPr/>
              </a:pPr>
              <a:t>1/17/2022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80730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lvl1pPr>
          </a:lstStyle>
          <a:p>
            <a:pPr>
              <a:defRPr/>
            </a:pPr>
            <a:fld id="{8184D596-71CB-401C-BE2A-FF96587D8E95}" type="datetimeFigureOut">
              <a:rPr lang="en-US">
                <a:solidFill>
                  <a:prstClr val="black">
                    <a:tint val="75000"/>
                  </a:prstClr>
                </a:solidFill>
              </a:rPr>
              <a:pPr>
                <a:defRPr/>
              </a:pPr>
              <a:t>1/17/2022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86348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p:txBody>
          <a:bodyPr/>
          <a:lstStyle>
            <a:lvl1pPr>
              <a:defRPr/>
            </a:lvl1pPr>
          </a:lstStyle>
          <a:p>
            <a:pPr>
              <a:defRPr/>
            </a:pPr>
            <a:fld id="{B73FDC24-657B-46BD-9F76-F6EB56EE60B7}" type="datetimeFigureOut">
              <a:rPr lang="en-US">
                <a:solidFill>
                  <a:prstClr val="black">
                    <a:tint val="75000"/>
                  </a:prstClr>
                </a:solidFill>
              </a:rPr>
              <a:pPr>
                <a:defRPr/>
              </a:pPr>
              <a:t>1/17/2022</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066699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23244564-11C5-49CA-A6C6-0EFA5B9EEF59}" type="datetimeFigureOut">
              <a:rPr lang="en-US">
                <a:solidFill>
                  <a:prstClr val="black">
                    <a:tint val="75000"/>
                  </a:prstClr>
                </a:solidFill>
              </a:rPr>
              <a:pPr>
                <a:defRPr/>
              </a:pPr>
              <a:t>1/17/2022</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71326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p:txBody>
          <a:bodyPr/>
          <a:lstStyle>
            <a:lvl1pPr>
              <a:defRPr/>
            </a:lvl1pPr>
          </a:lstStyle>
          <a:p>
            <a:pPr>
              <a:defRPr/>
            </a:pPr>
            <a:fld id="{1E3C5F0A-E814-4F5B-8509-4826EF6EAFAD}" type="datetimeFigureOut">
              <a:rPr lang="en-US">
                <a:solidFill>
                  <a:prstClr val="black">
                    <a:tint val="75000"/>
                  </a:prstClr>
                </a:solidFill>
              </a:rPr>
              <a:pPr>
                <a:defRPr/>
              </a:pPr>
              <a:t>1/17/2022</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18067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49F838-D727-4C3D-981F-C91357BA9725}" type="datetimeFigureOut">
              <a:rPr lang="en-US">
                <a:solidFill>
                  <a:prstClr val="black">
                    <a:tint val="75000"/>
                  </a:prstClr>
                </a:solidFill>
              </a:rPr>
              <a:pPr>
                <a:defRPr/>
              </a:pPr>
              <a:t>1/17/2022</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0909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61578700-CC02-43A7-8D67-617F0C9B34C3}" type="datetimeFigureOut">
              <a:rPr lang="en-US">
                <a:solidFill>
                  <a:prstClr val="black">
                    <a:tint val="75000"/>
                  </a:prstClr>
                </a:solidFill>
              </a:rPr>
              <a:pPr>
                <a:defRPr/>
              </a:pPr>
              <a:t>1/17/2022</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79001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D7CF08AA-2110-42CD-8773-E3A4EF59A3C2}" type="datetimeFigureOut">
              <a:rPr lang="en-US">
                <a:solidFill>
                  <a:prstClr val="black">
                    <a:tint val="75000"/>
                  </a:prstClr>
                </a:solidFill>
              </a:rPr>
              <a:pPr>
                <a:defRPr/>
              </a:pPr>
              <a:t>1/17/2022</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409017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988" y="581025"/>
            <a:ext cx="6705600" cy="210820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988" y="2903538"/>
            <a:ext cx="6705600" cy="69215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988" y="10109200"/>
            <a:ext cx="1749425" cy="581025"/>
          </a:xfrm>
          <a:prstGeom prst="rect">
            <a:avLst/>
          </a:prstGeom>
        </p:spPr>
        <p:txBody>
          <a:bodyPr vert="horz" lIns="91440" tIns="45720" rIns="91440" bIns="45720" rtlCol="0" anchor="ctr"/>
          <a:lstStyle>
            <a:lvl1pPr algn="l" defTabSz="1019007" fontAlgn="auto">
              <a:spcBef>
                <a:spcPts val="0"/>
              </a:spcBef>
              <a:spcAft>
                <a:spcPts val="0"/>
              </a:spcAft>
              <a:defRPr sz="1020" smtClean="0">
                <a:solidFill>
                  <a:schemeClr val="tx1">
                    <a:tint val="75000"/>
                  </a:schemeClr>
                </a:solidFill>
                <a:latin typeface="+mn-lt"/>
                <a:ea typeface="+mn-ea"/>
              </a:defRPr>
            </a:lvl1pPr>
          </a:lstStyle>
          <a:p>
            <a:pPr>
              <a:defRPr/>
            </a:pPr>
            <a:fld id="{F884F0B2-B493-4BF7-8ECE-6909FFB28D80}" type="datetimeFigureOut">
              <a:rPr lang="en-US">
                <a:solidFill>
                  <a:prstClr val="black">
                    <a:tint val="75000"/>
                  </a:prstClr>
                </a:solidFill>
              </a:rPr>
              <a:pPr>
                <a:defRPr/>
              </a:pPr>
              <a:t>1/17/2022</a:t>
            </a:fld>
            <a:endParaRPr lang="en-US" dirty="0">
              <a:solidFill>
                <a:prstClr val="black">
                  <a:tint val="75000"/>
                </a:prstClr>
              </a:solidFill>
            </a:endParaRPr>
          </a:p>
        </p:txBody>
      </p:sp>
      <p:sp>
        <p:nvSpPr>
          <p:cNvPr id="5" name="Footer Placeholder 4"/>
          <p:cNvSpPr>
            <a:spLocks noGrp="1"/>
          </p:cNvSpPr>
          <p:nvPr>
            <p:ph type="ftr" sz="quarter" idx="3"/>
          </p:nvPr>
        </p:nvSpPr>
        <p:spPr>
          <a:xfrm>
            <a:off x="2574925" y="10109200"/>
            <a:ext cx="2625725" cy="581025"/>
          </a:xfrm>
          <a:prstGeom prst="rect">
            <a:avLst/>
          </a:prstGeom>
        </p:spPr>
        <p:txBody>
          <a:bodyPr vert="horz" lIns="91440" tIns="45720" rIns="91440" bIns="45720" rtlCol="0" anchor="ctr"/>
          <a:lstStyle>
            <a:lvl1pPr algn="ctr" defTabSz="1019007" fontAlgn="auto">
              <a:spcBef>
                <a:spcPts val="0"/>
              </a:spcBef>
              <a:spcAft>
                <a:spcPts val="0"/>
              </a:spcAft>
              <a:defRPr sz="1020" dirty="0">
                <a:solidFill>
                  <a:schemeClr val="tx1">
                    <a:tint val="75000"/>
                  </a:schemeClr>
                </a:solidFill>
                <a:latin typeface="+mn-lt"/>
                <a:ea typeface="+mn-ea"/>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5491163" y="10109200"/>
            <a:ext cx="1749425" cy="581025"/>
          </a:xfrm>
          <a:prstGeom prst="rect">
            <a:avLst/>
          </a:prstGeom>
        </p:spPr>
        <p:txBody>
          <a:bodyPr vert="horz" lIns="91440" tIns="45720" rIns="91440" bIns="45720" rtlCol="0" anchor="ctr"/>
          <a:lstStyle>
            <a:lvl1pPr algn="r" defTabSz="1019007" fontAlgn="auto">
              <a:spcBef>
                <a:spcPts val="0"/>
              </a:spcBef>
              <a:spcAft>
                <a:spcPts val="0"/>
              </a:spcAft>
              <a:defRPr sz="1020" smtClean="0">
                <a:solidFill>
                  <a:schemeClr val="tx1">
                    <a:tint val="75000"/>
                  </a:schemeClr>
                </a:solidFill>
                <a:latin typeface="+mn-lt"/>
                <a:ea typeface="+mn-ea"/>
              </a:defRPr>
            </a:lvl1pPr>
          </a:lstStyle>
          <a:p>
            <a:pPr>
              <a:defRPr/>
            </a:pPr>
            <a:fld id="{E74A00B5-3BCE-4728-91D6-CDCA4B0AE92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5563646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75" r:id="rId13"/>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3787" y="5793687"/>
            <a:ext cx="7668000" cy="85786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スマートものづくり導入促進セミナー＆</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WEB</a:t>
            </a:r>
            <a:r>
              <a:rPr lang="ja-JP"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企業見学</a:t>
            </a:r>
            <a:r>
              <a:rPr lang="ja-JP" altLang="en-US" sz="1800" b="1" dirty="0"/>
              <a:t>　</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参加申込</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書</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600"/>
              </a:spcBef>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締切日</a:t>
            </a:r>
            <a:r>
              <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令和４年２</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月２１日</a:t>
            </a:r>
            <a:r>
              <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Text Box 10"/>
          <p:cNvSpPr txBox="1">
            <a:spLocks noChangeArrowheads="1"/>
          </p:cNvSpPr>
          <p:nvPr/>
        </p:nvSpPr>
        <p:spPr bwMode="auto">
          <a:xfrm>
            <a:off x="431787" y="418858"/>
            <a:ext cx="6912000" cy="4175760"/>
          </a:xfrm>
          <a:prstGeom prst="rect">
            <a:avLst/>
          </a:prstGeom>
          <a:solidFill>
            <a:schemeClr val="accent1">
              <a:lumMod val="40000"/>
              <a:lumOff val="60000"/>
              <a:alpha val="40000"/>
            </a:schemeClr>
          </a:solidFill>
          <a:ln>
            <a:noFill/>
          </a:ln>
          <a:extLst/>
        </p:spPr>
        <p:txBody>
          <a:bodyPr rot="0" vert="horz" wrap="square" lIns="91440" tIns="45720" rIns="91440" bIns="45720" anchor="t" anchorCtr="0" upright="1">
            <a:noAutofit/>
          </a:bodyPr>
          <a:lstStyle/>
          <a:p>
            <a:pPr algn="just">
              <a:spcAft>
                <a:spcPts val="0"/>
              </a:spcAft>
            </a:pPr>
            <a:r>
              <a:rPr 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en-US" sz="1600" b="1" dirty="0"/>
              <a:t>講師プロフィール</a:t>
            </a:r>
            <a:endParaRPr lang="ja-JP" sz="1600" b="1" dirty="0"/>
          </a:p>
          <a:p>
            <a:pPr marL="113030" algn="just">
              <a:spcBef>
                <a:spcPts val="600"/>
              </a:spcBef>
              <a:spcAft>
                <a:spcPts val="600"/>
              </a:spcAft>
            </a:pPr>
            <a:r>
              <a:rPr lang="ja-JP" altLang="en-US" sz="2400" b="1" kern="100" dirty="0">
                <a:latin typeface="ＭＳ 明朝" panose="02020609040205080304" pitchFamily="17" charset="-128"/>
                <a:ea typeface="HG正楷書体-PRO" panose="03000600000000000000" pitchFamily="66" charset="-128"/>
                <a:cs typeface="Courier New" panose="02070309020205020404" pitchFamily="49" charset="0"/>
              </a:rPr>
              <a:t>久野 功雄</a:t>
            </a:r>
            <a:r>
              <a:rPr lang="en-US" sz="2000" b="1" kern="100" dirty="0" smtClean="0">
                <a:effectLst/>
                <a:latin typeface="ＭＳ 明朝" panose="02020609040205080304" pitchFamily="17" charset="-128"/>
                <a:ea typeface="HG正楷書体-PRO" panose="03000600000000000000" pitchFamily="66" charset="-128"/>
                <a:cs typeface="Courier New" panose="02070309020205020404" pitchFamily="49" charset="0"/>
              </a:rPr>
              <a:t>(</a:t>
            </a:r>
            <a:r>
              <a:rPr lang="ja-JP" altLang="en-US" sz="2000" b="1" kern="100" dirty="0" smtClean="0">
                <a:effectLst/>
                <a:latin typeface="ＭＳ 明朝" panose="02020609040205080304" pitchFamily="17" charset="-128"/>
                <a:ea typeface="HG正楷書体-PRO" panose="03000600000000000000" pitchFamily="66" charset="-128"/>
                <a:cs typeface="Courier New" panose="02070309020205020404" pitchFamily="49" charset="0"/>
              </a:rPr>
              <a:t>くの </a:t>
            </a:r>
            <a:r>
              <a:rPr lang="ja-JP" altLang="en-US" sz="2000" b="1" kern="100" dirty="0" smtClean="0">
                <a:latin typeface="ＭＳ 明朝" panose="02020609040205080304" pitchFamily="17" charset="-128"/>
                <a:ea typeface="HG正楷書体-PRO" panose="03000600000000000000" pitchFamily="66" charset="-128"/>
                <a:cs typeface="Courier New" panose="02070309020205020404" pitchFamily="49" charset="0"/>
              </a:rPr>
              <a:t>い</a:t>
            </a:r>
            <a:r>
              <a:rPr lang="ja-JP" altLang="en-US" sz="2000" b="1" kern="100" dirty="0" smtClean="0">
                <a:effectLst/>
                <a:latin typeface="ＭＳ 明朝" panose="02020609040205080304" pitchFamily="17" charset="-128"/>
                <a:ea typeface="HG正楷書体-PRO" panose="03000600000000000000" pitchFamily="66" charset="-128"/>
                <a:cs typeface="Courier New" panose="02070309020205020404" pitchFamily="49" charset="0"/>
              </a:rPr>
              <a:t>さお</a:t>
            </a:r>
            <a:r>
              <a:rPr lang="en-US" sz="2000" b="1" kern="100" dirty="0" smtClean="0">
                <a:effectLst/>
                <a:latin typeface="ＭＳ 明朝" panose="02020609040205080304" pitchFamily="17" charset="-128"/>
                <a:ea typeface="HG正楷書体-PRO" panose="03000600000000000000" pitchFamily="66" charset="-128"/>
                <a:cs typeface="Courier New" panose="02070309020205020404" pitchFamily="49" charset="0"/>
              </a:rPr>
              <a:t>)</a:t>
            </a:r>
            <a:r>
              <a:rPr lang="en-US" sz="2000" b="1" kern="100" dirty="0">
                <a:latin typeface="ＭＳ 明朝" panose="02020609040205080304" pitchFamily="17" charset="-128"/>
                <a:ea typeface="HG正楷書体-PRO" panose="03000600000000000000" pitchFamily="66" charset="-128"/>
                <a:cs typeface="Courier New" panose="02070309020205020404" pitchFamily="49" charset="0"/>
              </a:rPr>
              <a:t> </a:t>
            </a:r>
            <a:r>
              <a:rPr lang="ja-JP" sz="2000" b="1" kern="100" dirty="0" smtClean="0">
                <a:effectLst/>
                <a:latin typeface="ＭＳ 明朝" panose="02020609040205080304" pitchFamily="17" charset="-128"/>
                <a:ea typeface="ＭＳ Ｐゴシック" panose="020B0600070205080204" pitchFamily="50" charset="-128"/>
                <a:cs typeface="Courier New" panose="02070309020205020404" pitchFamily="49" charset="0"/>
              </a:rPr>
              <a:t>氏</a:t>
            </a:r>
            <a:endParaRPr lang="ja-JP" sz="2400" kern="100" dirty="0">
              <a:effectLst/>
              <a:latin typeface="ＭＳ 明朝" panose="02020609040205080304" pitchFamily="17" charset="-128"/>
              <a:ea typeface="ＭＳ 明朝" panose="02020609040205080304" pitchFamily="17" charset="-128"/>
              <a:cs typeface="Courier New" panose="02070309020205020404" pitchFamily="49" charset="0"/>
            </a:endParaRPr>
          </a:p>
          <a:p>
            <a:pPr algn="just">
              <a:spcAft>
                <a:spcPts val="0"/>
              </a:spcAft>
            </a:pPr>
            <a:r>
              <a:rPr lang="ja-JP" altLang="en-US" sz="1100" kern="0" dirty="0">
                <a:latin typeface="Century" panose="02040604050505020304" pitchFamily="18" charset="0"/>
                <a:cs typeface="ＭＳ Ｐゴシック" panose="020B0600070205080204" pitchFamily="50" charset="-128"/>
              </a:rPr>
              <a:t>久野金属工業株式会社　取締役副社長 兼 </a:t>
            </a:r>
            <a:r>
              <a:rPr lang="en-US" altLang="ja-JP" sz="1100" kern="0" dirty="0">
                <a:latin typeface="Century" panose="02040604050505020304" pitchFamily="18" charset="0"/>
                <a:cs typeface="ＭＳ Ｐゴシック" panose="020B0600070205080204" pitchFamily="50" charset="-128"/>
              </a:rPr>
              <a:t>CIO</a:t>
            </a:r>
          </a:p>
          <a:p>
            <a:pPr algn="just">
              <a:spcAft>
                <a:spcPts val="0"/>
              </a:spcAft>
            </a:pPr>
            <a:r>
              <a:rPr lang="ja-JP" altLang="en-US" sz="1100" kern="0" dirty="0">
                <a:latin typeface="Century" panose="02040604050505020304" pitchFamily="18" charset="0"/>
                <a:cs typeface="ＭＳ Ｐゴシック" panose="020B0600070205080204" pitchFamily="50" charset="-128"/>
              </a:rPr>
              <a:t>電動化車両に必要となるプレス部品を製造する従業員</a:t>
            </a:r>
            <a:r>
              <a:rPr lang="en-US" altLang="ja-JP" sz="1100" kern="0" dirty="0">
                <a:latin typeface="Century" panose="02040604050505020304" pitchFamily="18" charset="0"/>
                <a:cs typeface="ＭＳ Ｐゴシック" panose="020B0600070205080204" pitchFamily="50" charset="-128"/>
              </a:rPr>
              <a:t>360</a:t>
            </a:r>
            <a:r>
              <a:rPr lang="ja-JP" altLang="en-US" sz="1100" kern="0" dirty="0">
                <a:latin typeface="Century" panose="02040604050505020304" pitchFamily="18" charset="0"/>
                <a:cs typeface="ＭＳ Ｐゴシック" panose="020B0600070205080204" pitchFamily="50" charset="-128"/>
              </a:rPr>
              <a:t>名、年商</a:t>
            </a:r>
            <a:r>
              <a:rPr lang="en-US" altLang="ja-JP" sz="1100" kern="0" dirty="0">
                <a:latin typeface="Century" panose="02040604050505020304" pitchFamily="18" charset="0"/>
                <a:cs typeface="ＭＳ Ｐゴシック" panose="020B0600070205080204" pitchFamily="50" charset="-128"/>
              </a:rPr>
              <a:t>90</a:t>
            </a:r>
            <a:r>
              <a:rPr lang="ja-JP" altLang="en-US" sz="1100" kern="0" dirty="0">
                <a:latin typeface="Century" panose="02040604050505020304" pitchFamily="18" charset="0"/>
                <a:cs typeface="ＭＳ Ｐゴシック" panose="020B0600070205080204" pitchFamily="50" charset="-128"/>
              </a:rPr>
              <a:t>億円の久野金属工業取締役副社長。現在は営業と技術部門を主軸に</a:t>
            </a:r>
            <a:r>
              <a:rPr lang="en-US" altLang="ja-JP" sz="1100" kern="0" dirty="0">
                <a:latin typeface="Century" panose="02040604050505020304" pitchFamily="18" charset="0"/>
                <a:cs typeface="ＭＳ Ｐゴシック" panose="020B0600070205080204" pitchFamily="50" charset="-128"/>
              </a:rPr>
              <a:t>2021</a:t>
            </a:r>
            <a:r>
              <a:rPr lang="ja-JP" altLang="en-US" sz="1100" kern="0" dirty="0">
                <a:latin typeface="Century" panose="02040604050505020304" pitchFamily="18" charset="0"/>
                <a:cs typeface="ＭＳ Ｐゴシック" panose="020B0600070205080204" pitchFamily="50" charset="-128"/>
              </a:rPr>
              <a:t>年は</a:t>
            </a:r>
            <a:r>
              <a:rPr lang="en-US" altLang="ja-JP" sz="1100" kern="0" dirty="0">
                <a:latin typeface="Century" panose="02040604050505020304" pitchFamily="18" charset="0"/>
                <a:cs typeface="ＭＳ Ｐゴシック" panose="020B0600070205080204" pitchFamily="50" charset="-128"/>
              </a:rPr>
              <a:t>3</a:t>
            </a:r>
            <a:r>
              <a:rPr lang="ja-JP" altLang="en-US" sz="1100" kern="0" dirty="0" err="1">
                <a:latin typeface="Century" panose="02040604050505020304" pitchFamily="18" charset="0"/>
                <a:cs typeface="ＭＳ Ｐゴシック" panose="020B0600070205080204" pitchFamily="50" charset="-128"/>
              </a:rPr>
              <a:t>つの</a:t>
            </a:r>
            <a:r>
              <a:rPr lang="ja-JP" altLang="en-US" sz="1100" kern="0" dirty="0">
                <a:latin typeface="Century" panose="02040604050505020304" pitchFamily="18" charset="0"/>
                <a:cs typeface="ＭＳ Ｐゴシック" panose="020B0600070205080204" pitchFamily="50" charset="-128"/>
              </a:rPr>
              <a:t>自社商品開発、３つの特許取得、新工場建設準備、新技術分野開発などを行なっている。　</a:t>
            </a:r>
            <a:r>
              <a:rPr lang="en-US" altLang="ja-JP" sz="1100" kern="0" dirty="0">
                <a:latin typeface="Century" panose="02040604050505020304" pitchFamily="18" charset="0"/>
                <a:cs typeface="ＭＳ Ｐゴシック" panose="020B0600070205080204" pitchFamily="50" charset="-128"/>
              </a:rPr>
              <a:t>I C T</a:t>
            </a:r>
            <a:r>
              <a:rPr lang="ja-JP" altLang="en-US" sz="1100" kern="0" dirty="0">
                <a:latin typeface="Century" panose="02040604050505020304" pitchFamily="18" charset="0"/>
                <a:cs typeface="ＭＳ Ｐゴシック" panose="020B0600070205080204" pitchFamily="50" charset="-128"/>
              </a:rPr>
              <a:t>の活用により生産性を大きく向上させて自社を利益体質に導いている。</a:t>
            </a:r>
          </a:p>
          <a:p>
            <a:pPr algn="just">
              <a:spcAft>
                <a:spcPts val="0"/>
              </a:spcAft>
            </a:pPr>
            <a:endParaRPr lang="ja-JP" altLang="en-US" sz="1100" kern="0" dirty="0">
              <a:latin typeface="Century" panose="02040604050505020304" pitchFamily="18" charset="0"/>
              <a:cs typeface="ＭＳ Ｐゴシック" panose="020B0600070205080204" pitchFamily="50" charset="-128"/>
            </a:endParaRPr>
          </a:p>
          <a:p>
            <a:pPr algn="just">
              <a:spcAft>
                <a:spcPts val="0"/>
              </a:spcAft>
            </a:pPr>
            <a:r>
              <a:rPr lang="en-US" altLang="ja-JP" sz="1100" kern="0" dirty="0">
                <a:latin typeface="Century" panose="02040604050505020304" pitchFamily="18" charset="0"/>
                <a:cs typeface="ＭＳ Ｐゴシック" panose="020B0600070205080204" pitchFamily="50" charset="-128"/>
              </a:rPr>
              <a:t>1997</a:t>
            </a:r>
            <a:r>
              <a:rPr lang="ja-JP" altLang="en-US" sz="1100" kern="0" dirty="0">
                <a:latin typeface="Century" panose="02040604050505020304" pitchFamily="18" charset="0"/>
                <a:cs typeface="ＭＳ Ｐゴシック" panose="020B0600070205080204" pitchFamily="50" charset="-128"/>
              </a:rPr>
              <a:t>年　アメリカジョージア州マーサー大学工学部機械工学科卒業後、大手自動車部品メーカーに就職。</a:t>
            </a:r>
          </a:p>
          <a:p>
            <a:pPr algn="just">
              <a:spcAft>
                <a:spcPts val="0"/>
              </a:spcAft>
            </a:pPr>
            <a:r>
              <a:rPr lang="en-US" altLang="ja-JP" sz="1100" kern="0" dirty="0">
                <a:latin typeface="Century" panose="02040604050505020304" pitchFamily="18" charset="0"/>
                <a:cs typeface="ＭＳ Ｐゴシック" panose="020B0600070205080204" pitchFamily="50" charset="-128"/>
              </a:rPr>
              <a:t>2000</a:t>
            </a:r>
            <a:r>
              <a:rPr lang="ja-JP" altLang="en-US" sz="1100" kern="0" dirty="0">
                <a:latin typeface="Century" panose="02040604050505020304" pitchFamily="18" charset="0"/>
                <a:cs typeface="ＭＳ Ｐゴシック" panose="020B0600070205080204" pitchFamily="50" charset="-128"/>
              </a:rPr>
              <a:t>年　久野金属工業入社、金型製作の高度化と仕組み化、営業の仕組み化と自動化を統括</a:t>
            </a:r>
            <a:r>
              <a:rPr lang="ja-JP" altLang="en-US" sz="1100" kern="0" dirty="0" smtClean="0">
                <a:latin typeface="Century" panose="02040604050505020304" pitchFamily="18" charset="0"/>
                <a:cs typeface="ＭＳ Ｐゴシック" panose="020B0600070205080204" pitchFamily="50" charset="-128"/>
              </a:rPr>
              <a:t>。</a:t>
            </a:r>
            <a:endParaRPr lang="en-US" altLang="ja-JP" sz="1100" kern="0" dirty="0" smtClean="0">
              <a:latin typeface="Century" panose="02040604050505020304" pitchFamily="18" charset="0"/>
              <a:cs typeface="ＭＳ Ｐゴシック" panose="020B0600070205080204" pitchFamily="50" charset="-128"/>
            </a:endParaRPr>
          </a:p>
          <a:p>
            <a:pPr algn="just">
              <a:spcAft>
                <a:spcPts val="0"/>
              </a:spcAft>
            </a:pPr>
            <a:r>
              <a:rPr lang="en-US" altLang="ja-JP" sz="1100" kern="0" dirty="0">
                <a:latin typeface="Century" panose="02040604050505020304" pitchFamily="18" charset="0"/>
                <a:cs typeface="ＭＳ Ｐゴシック" panose="020B0600070205080204" pitchFamily="50" charset="-128"/>
              </a:rPr>
              <a:t> </a:t>
            </a:r>
            <a:r>
              <a:rPr lang="en-US" altLang="ja-JP" sz="1100" kern="0" dirty="0" smtClean="0">
                <a:latin typeface="Century" panose="02040604050505020304" pitchFamily="18" charset="0"/>
                <a:cs typeface="ＭＳ Ｐゴシック" panose="020B0600070205080204" pitchFamily="50" charset="-128"/>
              </a:rPr>
              <a:t>             10</a:t>
            </a:r>
            <a:r>
              <a:rPr lang="ja-JP" altLang="en-US" sz="1100" kern="0" dirty="0">
                <a:latin typeface="Century" panose="02040604050505020304" pitchFamily="18" charset="0"/>
                <a:cs typeface="ＭＳ Ｐゴシック" panose="020B0600070205080204" pitchFamily="50" charset="-128"/>
              </a:rPr>
              <a:t>のソフトウェア開発、製造業の生産性を劇的に上げるクラウドサービス</a:t>
            </a:r>
            <a:r>
              <a:rPr lang="en-US" altLang="ja-JP" sz="1100" kern="0" dirty="0" err="1">
                <a:latin typeface="Century" panose="02040604050505020304" pitchFamily="18" charset="0"/>
                <a:cs typeface="ＭＳ Ｐゴシック" panose="020B0600070205080204" pitchFamily="50" charset="-128"/>
              </a:rPr>
              <a:t>IoT</a:t>
            </a:r>
            <a:r>
              <a:rPr lang="en-US" altLang="ja-JP" sz="1100" kern="0" dirty="0">
                <a:latin typeface="Century" panose="02040604050505020304" pitchFamily="18" charset="0"/>
                <a:cs typeface="ＭＳ Ｐゴシック" panose="020B0600070205080204" pitchFamily="50" charset="-128"/>
              </a:rPr>
              <a:t> GO</a:t>
            </a:r>
            <a:r>
              <a:rPr lang="ja-JP" altLang="en-US" sz="1100" kern="0" dirty="0">
                <a:latin typeface="Century" panose="02040604050505020304" pitchFamily="18" charset="0"/>
                <a:cs typeface="ＭＳ Ｐゴシック" panose="020B0600070205080204" pitchFamily="50" charset="-128"/>
              </a:rPr>
              <a:t>の開発統括</a:t>
            </a:r>
            <a:r>
              <a:rPr lang="ja-JP" altLang="en-US" sz="1100" kern="0" dirty="0" smtClean="0">
                <a:latin typeface="Century" panose="02040604050505020304" pitchFamily="18" charset="0"/>
                <a:cs typeface="ＭＳ Ｐゴシック" panose="020B0600070205080204" pitchFamily="50" charset="-128"/>
              </a:rPr>
              <a:t>。</a:t>
            </a:r>
            <a:endParaRPr lang="en-US" altLang="ja-JP" sz="1100" kern="0" dirty="0" smtClean="0">
              <a:latin typeface="Century" panose="02040604050505020304" pitchFamily="18" charset="0"/>
              <a:cs typeface="ＭＳ Ｐゴシック" panose="020B0600070205080204" pitchFamily="50" charset="-128"/>
            </a:endParaRPr>
          </a:p>
          <a:p>
            <a:pPr algn="just">
              <a:spcAft>
                <a:spcPts val="0"/>
              </a:spcAft>
            </a:pPr>
            <a:r>
              <a:rPr lang="en-US" altLang="ja-JP" sz="1100" kern="0" dirty="0">
                <a:latin typeface="Century" panose="02040604050505020304" pitchFamily="18" charset="0"/>
                <a:cs typeface="ＭＳ Ｐゴシック" panose="020B0600070205080204" pitchFamily="50" charset="-128"/>
              </a:rPr>
              <a:t> </a:t>
            </a:r>
            <a:r>
              <a:rPr lang="en-US" altLang="ja-JP" sz="1100" kern="0" dirty="0" smtClean="0">
                <a:latin typeface="Century" panose="02040604050505020304" pitchFamily="18" charset="0"/>
                <a:cs typeface="ＭＳ Ｐゴシック" panose="020B0600070205080204" pitchFamily="50" charset="-128"/>
              </a:rPr>
              <a:t>             </a:t>
            </a:r>
            <a:r>
              <a:rPr lang="ja-JP" altLang="en-US" sz="1100" kern="0" dirty="0" smtClean="0">
                <a:latin typeface="Century" panose="02040604050505020304" pitchFamily="18" charset="0"/>
                <a:cs typeface="ＭＳ Ｐゴシック" panose="020B0600070205080204" pitchFamily="50" charset="-128"/>
              </a:rPr>
              <a:t>電気</a:t>
            </a:r>
            <a:r>
              <a:rPr lang="ja-JP" altLang="en-US" sz="1100" kern="0" dirty="0">
                <a:latin typeface="Century" panose="02040604050505020304" pitchFamily="18" charset="0"/>
                <a:cs typeface="ＭＳ Ｐゴシック" panose="020B0600070205080204" pitchFamily="50" charset="-128"/>
              </a:rPr>
              <a:t>自動車用モーターや電池部品の金型技術開発の責任者として</a:t>
            </a:r>
            <a:r>
              <a:rPr lang="ja-JP" altLang="en-US" sz="1100" kern="0" dirty="0" smtClean="0">
                <a:latin typeface="Century" panose="02040604050505020304" pitchFamily="18" charset="0"/>
                <a:cs typeface="ＭＳ Ｐゴシック" panose="020B0600070205080204" pitchFamily="50" charset="-128"/>
              </a:rPr>
              <a:t>、</a:t>
            </a:r>
            <a:endParaRPr lang="en-US" altLang="ja-JP" sz="1100" kern="0" dirty="0" smtClean="0">
              <a:latin typeface="Century" panose="02040604050505020304" pitchFamily="18" charset="0"/>
              <a:cs typeface="ＭＳ Ｐゴシック" panose="020B0600070205080204" pitchFamily="50" charset="-128"/>
            </a:endParaRPr>
          </a:p>
          <a:p>
            <a:pPr algn="just">
              <a:spcAft>
                <a:spcPts val="0"/>
              </a:spcAft>
            </a:pPr>
            <a:r>
              <a:rPr lang="en-US" altLang="ja-JP" sz="1100" kern="0" dirty="0">
                <a:latin typeface="Century" panose="02040604050505020304" pitchFamily="18" charset="0"/>
                <a:cs typeface="ＭＳ Ｐゴシック" panose="020B0600070205080204" pitchFamily="50" charset="-128"/>
              </a:rPr>
              <a:t> </a:t>
            </a:r>
            <a:r>
              <a:rPr lang="en-US" altLang="ja-JP" sz="1100" kern="0" dirty="0" smtClean="0">
                <a:latin typeface="Century" panose="02040604050505020304" pitchFamily="18" charset="0"/>
                <a:cs typeface="ＭＳ Ｐゴシック" panose="020B0600070205080204" pitchFamily="50" charset="-128"/>
              </a:rPr>
              <a:t>             </a:t>
            </a:r>
            <a:r>
              <a:rPr lang="ja-JP" altLang="en-US" sz="1100" kern="0" dirty="0" smtClean="0">
                <a:latin typeface="Century" panose="02040604050505020304" pitchFamily="18" charset="0"/>
                <a:cs typeface="ＭＳ Ｐゴシック" panose="020B0600070205080204" pitchFamily="50" charset="-128"/>
              </a:rPr>
              <a:t>内閣</a:t>
            </a:r>
            <a:r>
              <a:rPr lang="ja-JP" altLang="en-US" sz="1100" kern="0" dirty="0">
                <a:latin typeface="Century" panose="02040604050505020304" pitchFamily="18" charset="0"/>
                <a:cs typeface="ＭＳ Ｐゴシック" panose="020B0600070205080204" pitchFamily="50" charset="-128"/>
              </a:rPr>
              <a:t>総理大臣表彰ものづくり日本大賞</a:t>
            </a:r>
            <a:r>
              <a:rPr lang="en-US" altLang="ja-JP" sz="1100" kern="0" dirty="0">
                <a:latin typeface="Century" panose="02040604050505020304" pitchFamily="18" charset="0"/>
                <a:cs typeface="ＭＳ Ｐゴシック" panose="020B0600070205080204" pitchFamily="50" charset="-128"/>
              </a:rPr>
              <a:t>『</a:t>
            </a:r>
            <a:r>
              <a:rPr lang="ja-JP" altLang="en-US" sz="1100" kern="0" dirty="0">
                <a:latin typeface="Century" panose="02040604050505020304" pitchFamily="18" charset="0"/>
                <a:cs typeface="ＭＳ Ｐゴシック" panose="020B0600070205080204" pitchFamily="50" charset="-128"/>
              </a:rPr>
              <a:t>優秀賞</a:t>
            </a:r>
            <a:r>
              <a:rPr lang="en-US" altLang="ja-JP" sz="1100" kern="0" dirty="0">
                <a:latin typeface="Century" panose="02040604050505020304" pitchFamily="18" charset="0"/>
                <a:cs typeface="ＭＳ Ｐゴシック" panose="020B0600070205080204" pitchFamily="50" charset="-128"/>
              </a:rPr>
              <a:t>』</a:t>
            </a:r>
            <a:r>
              <a:rPr lang="ja-JP" altLang="en-US" sz="1100" kern="0" dirty="0">
                <a:latin typeface="Century" panose="02040604050505020304" pitchFamily="18" charset="0"/>
                <a:cs typeface="ＭＳ Ｐゴシック" panose="020B0600070205080204" pitchFamily="50" charset="-128"/>
              </a:rPr>
              <a:t>受賞</a:t>
            </a:r>
          </a:p>
          <a:p>
            <a:pPr algn="just">
              <a:spcAft>
                <a:spcPts val="0"/>
              </a:spcAft>
            </a:pPr>
            <a:r>
              <a:rPr lang="en-US" altLang="ja-JP" sz="1100" kern="0" dirty="0">
                <a:latin typeface="Century" panose="02040604050505020304" pitchFamily="18" charset="0"/>
                <a:cs typeface="ＭＳ Ｐゴシック" panose="020B0600070205080204" pitchFamily="50" charset="-128"/>
              </a:rPr>
              <a:t>2011</a:t>
            </a:r>
            <a:r>
              <a:rPr lang="ja-JP" altLang="en-US" sz="1100" kern="0" dirty="0">
                <a:latin typeface="Century" panose="02040604050505020304" pitchFamily="18" charset="0"/>
                <a:cs typeface="ＭＳ Ｐゴシック" panose="020B0600070205080204" pitchFamily="50" charset="-128"/>
              </a:rPr>
              <a:t>年　素形材産業技術賞</a:t>
            </a:r>
            <a:r>
              <a:rPr lang="en-US" altLang="ja-JP" sz="1100" kern="0" dirty="0">
                <a:latin typeface="Century" panose="02040604050505020304" pitchFamily="18" charset="0"/>
                <a:cs typeface="ＭＳ Ｐゴシック" panose="020B0600070205080204" pitchFamily="50" charset="-128"/>
              </a:rPr>
              <a:t>『</a:t>
            </a:r>
            <a:r>
              <a:rPr lang="ja-JP" altLang="en-US" sz="1100" kern="0" dirty="0">
                <a:latin typeface="Century" panose="02040604050505020304" pitchFamily="18" charset="0"/>
                <a:cs typeface="ＭＳ Ｐゴシック" panose="020B0600070205080204" pitchFamily="50" charset="-128"/>
              </a:rPr>
              <a:t>経済産業大臣賞</a:t>
            </a:r>
            <a:r>
              <a:rPr lang="en-US" altLang="ja-JP" sz="1100" kern="0" dirty="0">
                <a:latin typeface="Century" panose="02040604050505020304" pitchFamily="18" charset="0"/>
                <a:cs typeface="ＭＳ Ｐゴシック" panose="020B0600070205080204" pitchFamily="50" charset="-128"/>
              </a:rPr>
              <a:t>』</a:t>
            </a:r>
            <a:r>
              <a:rPr lang="ja-JP" altLang="en-US" sz="1100" kern="0" dirty="0" err="1">
                <a:latin typeface="Century" panose="02040604050505020304" pitchFamily="18" charset="0"/>
                <a:cs typeface="ＭＳ Ｐゴシック" panose="020B0600070205080204" pitchFamily="50" charset="-128"/>
              </a:rPr>
              <a:t>。</a:t>
            </a:r>
            <a:endParaRPr lang="ja-JP" altLang="en-US" sz="1100" kern="0" dirty="0">
              <a:latin typeface="Century" panose="02040604050505020304" pitchFamily="18" charset="0"/>
              <a:cs typeface="ＭＳ Ｐゴシック" panose="020B0600070205080204" pitchFamily="50" charset="-128"/>
            </a:endParaRPr>
          </a:p>
          <a:p>
            <a:pPr algn="just">
              <a:spcAft>
                <a:spcPts val="0"/>
              </a:spcAft>
            </a:pPr>
            <a:r>
              <a:rPr lang="en-US" altLang="ja-JP" sz="1100" kern="0" dirty="0">
                <a:latin typeface="Century" panose="02040604050505020304" pitchFamily="18" charset="0"/>
                <a:cs typeface="ＭＳ Ｐゴシック" panose="020B0600070205080204" pitchFamily="50" charset="-128"/>
              </a:rPr>
              <a:t>2014</a:t>
            </a:r>
            <a:r>
              <a:rPr lang="ja-JP" altLang="en-US" sz="1100" kern="0" dirty="0">
                <a:latin typeface="Century" panose="02040604050505020304" pitchFamily="18" charset="0"/>
                <a:cs typeface="ＭＳ Ｐゴシック" panose="020B0600070205080204" pitchFamily="50" charset="-128"/>
              </a:rPr>
              <a:t>年　グローバルニッチトップ企業</a:t>
            </a:r>
            <a:r>
              <a:rPr lang="en-US" altLang="ja-JP" sz="1100" kern="0" dirty="0">
                <a:latin typeface="Century" panose="02040604050505020304" pitchFamily="18" charset="0"/>
                <a:cs typeface="ＭＳ Ｐゴシック" panose="020B0600070205080204" pitchFamily="50" charset="-128"/>
              </a:rPr>
              <a:t>100</a:t>
            </a:r>
            <a:r>
              <a:rPr lang="ja-JP" altLang="en-US" sz="1100" kern="0" dirty="0">
                <a:latin typeface="Century" panose="02040604050505020304" pitchFamily="18" charset="0"/>
                <a:cs typeface="ＭＳ Ｐゴシック" panose="020B0600070205080204" pitchFamily="50" charset="-128"/>
              </a:rPr>
              <a:t>選受賞。</a:t>
            </a:r>
          </a:p>
          <a:p>
            <a:pPr algn="just">
              <a:spcAft>
                <a:spcPts val="0"/>
              </a:spcAft>
            </a:pPr>
            <a:r>
              <a:rPr lang="en-US" altLang="ja-JP" sz="1100" kern="0" dirty="0">
                <a:latin typeface="Century" panose="02040604050505020304" pitchFamily="18" charset="0"/>
                <a:cs typeface="ＭＳ Ｐゴシック" panose="020B0600070205080204" pitchFamily="50" charset="-128"/>
              </a:rPr>
              <a:t>2016</a:t>
            </a:r>
            <a:r>
              <a:rPr lang="ja-JP" altLang="en-US" sz="1100" kern="0" dirty="0">
                <a:latin typeface="Century" panose="02040604050505020304" pitchFamily="18" charset="0"/>
                <a:cs typeface="ＭＳ Ｐゴシック" panose="020B0600070205080204" pitchFamily="50" charset="-128"/>
              </a:rPr>
              <a:t>年　攻めの</a:t>
            </a:r>
            <a:r>
              <a:rPr lang="en-US" altLang="ja-JP" sz="1100" kern="0" dirty="0">
                <a:latin typeface="Century" panose="02040604050505020304" pitchFamily="18" charset="0"/>
                <a:cs typeface="ＭＳ Ｐゴシック" panose="020B0600070205080204" pitchFamily="50" charset="-128"/>
              </a:rPr>
              <a:t>IT</a:t>
            </a:r>
            <a:r>
              <a:rPr lang="ja-JP" altLang="en-US" sz="1100" kern="0" dirty="0">
                <a:latin typeface="Century" panose="02040604050505020304" pitchFamily="18" charset="0"/>
                <a:cs typeface="ＭＳ Ｐゴシック" panose="020B0600070205080204" pitchFamily="50" charset="-128"/>
              </a:rPr>
              <a:t>経営</a:t>
            </a:r>
            <a:r>
              <a:rPr lang="en-US" altLang="ja-JP" sz="1100" kern="0" dirty="0">
                <a:latin typeface="Century" panose="02040604050505020304" pitchFamily="18" charset="0"/>
                <a:cs typeface="ＭＳ Ｐゴシック" panose="020B0600070205080204" pitchFamily="50" charset="-128"/>
              </a:rPr>
              <a:t>100</a:t>
            </a:r>
            <a:r>
              <a:rPr lang="ja-JP" altLang="en-US" sz="1100" kern="0" dirty="0">
                <a:latin typeface="Century" panose="02040604050505020304" pitchFamily="18" charset="0"/>
                <a:cs typeface="ＭＳ Ｐゴシック" panose="020B0600070205080204" pitchFamily="50" charset="-128"/>
              </a:rPr>
              <a:t>選受賞。</a:t>
            </a:r>
          </a:p>
          <a:p>
            <a:pPr algn="just">
              <a:spcAft>
                <a:spcPts val="0"/>
              </a:spcAft>
            </a:pPr>
            <a:r>
              <a:rPr lang="en-US" altLang="ja-JP" sz="1100" kern="0" dirty="0">
                <a:latin typeface="Century" panose="02040604050505020304" pitchFamily="18" charset="0"/>
                <a:cs typeface="ＭＳ Ｐゴシック" panose="020B0600070205080204" pitchFamily="50" charset="-128"/>
              </a:rPr>
              <a:t>2018</a:t>
            </a:r>
            <a:r>
              <a:rPr lang="ja-JP" altLang="en-US" sz="1100" kern="0" dirty="0">
                <a:latin typeface="Century" panose="02040604050505020304" pitchFamily="18" charset="0"/>
                <a:cs typeface="ＭＳ Ｐゴシック" panose="020B0600070205080204" pitchFamily="50" charset="-128"/>
              </a:rPr>
              <a:t>年　経済産業省より</a:t>
            </a:r>
            <a:r>
              <a:rPr lang="en-US" altLang="ja-JP" sz="1100" kern="0" dirty="0">
                <a:latin typeface="Century" panose="02040604050505020304" pitchFamily="18" charset="0"/>
                <a:cs typeface="ＭＳ Ｐゴシック" panose="020B0600070205080204" pitchFamily="50" charset="-128"/>
              </a:rPr>
              <a:t>『</a:t>
            </a:r>
            <a:r>
              <a:rPr lang="ja-JP" altLang="en-US" sz="1100" kern="0" dirty="0">
                <a:latin typeface="Century" panose="02040604050505020304" pitchFamily="18" charset="0"/>
                <a:cs typeface="ＭＳ Ｐゴシック" panose="020B0600070205080204" pitchFamily="50" charset="-128"/>
              </a:rPr>
              <a:t>はばたく中小企業</a:t>
            </a:r>
            <a:r>
              <a:rPr lang="en-US" altLang="ja-JP" sz="1100" kern="0" dirty="0">
                <a:latin typeface="Century" panose="02040604050505020304" pitchFamily="18" charset="0"/>
                <a:cs typeface="ＭＳ Ｐゴシック" panose="020B0600070205080204" pitchFamily="50" charset="-128"/>
              </a:rPr>
              <a:t>300</a:t>
            </a:r>
            <a:r>
              <a:rPr lang="ja-JP" altLang="en-US" sz="1100" kern="0" dirty="0">
                <a:latin typeface="Century" panose="02040604050505020304" pitchFamily="18" charset="0"/>
                <a:cs typeface="ＭＳ Ｐゴシック" panose="020B0600070205080204" pitchFamily="50" charset="-128"/>
              </a:rPr>
              <a:t>選</a:t>
            </a:r>
            <a:r>
              <a:rPr lang="en-US" altLang="ja-JP" sz="1100" kern="0" dirty="0">
                <a:latin typeface="Century" panose="02040604050505020304" pitchFamily="18" charset="0"/>
                <a:cs typeface="ＭＳ Ｐゴシック" panose="020B0600070205080204" pitchFamily="50" charset="-128"/>
              </a:rPr>
              <a:t>』</a:t>
            </a:r>
            <a:r>
              <a:rPr lang="ja-JP" altLang="en-US" sz="1100" kern="0" dirty="0">
                <a:latin typeface="Century" panose="02040604050505020304" pitchFamily="18" charset="0"/>
                <a:cs typeface="ＭＳ Ｐゴシック" panose="020B0600070205080204" pitchFamily="50" charset="-128"/>
              </a:rPr>
              <a:t>受賞</a:t>
            </a:r>
          </a:p>
          <a:p>
            <a:pPr algn="just">
              <a:spcAft>
                <a:spcPts val="0"/>
              </a:spcAft>
            </a:pPr>
            <a:r>
              <a:rPr lang="en-US" altLang="ja-JP" sz="1100" kern="0" dirty="0">
                <a:latin typeface="Century" panose="02040604050505020304" pitchFamily="18" charset="0"/>
                <a:cs typeface="ＭＳ Ｐゴシック" panose="020B0600070205080204" pitchFamily="50" charset="-128"/>
              </a:rPr>
              <a:t>2018</a:t>
            </a:r>
            <a:r>
              <a:rPr lang="ja-JP" altLang="en-US" sz="1100" kern="0" dirty="0">
                <a:latin typeface="Century" panose="02040604050505020304" pitchFamily="18" charset="0"/>
                <a:cs typeface="ＭＳ Ｐゴシック" panose="020B0600070205080204" pitchFamily="50" charset="-128"/>
              </a:rPr>
              <a:t>年　取締役副社長就任　機械稼働を見える</a:t>
            </a:r>
            <a:r>
              <a:rPr lang="ja-JP" altLang="en-US" sz="1100" kern="0" dirty="0" err="1">
                <a:latin typeface="Century" panose="02040604050505020304" pitchFamily="18" charset="0"/>
                <a:cs typeface="ＭＳ Ｐゴシック" panose="020B0600070205080204" pitchFamily="50" charset="-128"/>
              </a:rPr>
              <a:t>化する</a:t>
            </a:r>
            <a:r>
              <a:rPr lang="ja-JP" altLang="en-US" sz="1100" kern="0" dirty="0">
                <a:latin typeface="Century" panose="02040604050505020304" pitchFamily="18" charset="0"/>
                <a:cs typeface="ＭＳ Ｐゴシック" panose="020B0600070205080204" pitchFamily="50" charset="-128"/>
              </a:rPr>
              <a:t>「</a:t>
            </a:r>
            <a:r>
              <a:rPr lang="en-US" altLang="ja-JP" sz="1100" kern="0" dirty="0" err="1">
                <a:latin typeface="Century" panose="02040604050505020304" pitchFamily="18" charset="0"/>
                <a:cs typeface="ＭＳ Ｐゴシック" panose="020B0600070205080204" pitchFamily="50" charset="-128"/>
              </a:rPr>
              <a:t>IoT</a:t>
            </a:r>
            <a:r>
              <a:rPr lang="en-US" altLang="ja-JP" sz="1100" kern="0" dirty="0">
                <a:latin typeface="Century" panose="02040604050505020304" pitchFamily="18" charset="0"/>
                <a:cs typeface="ＭＳ Ｐゴシック" panose="020B0600070205080204" pitchFamily="50" charset="-128"/>
              </a:rPr>
              <a:t> GO</a:t>
            </a:r>
            <a:r>
              <a:rPr lang="ja-JP" altLang="en-US" sz="1100" kern="0" dirty="0">
                <a:latin typeface="Century" panose="02040604050505020304" pitchFamily="18" charset="0"/>
                <a:cs typeface="ＭＳ Ｐゴシック" panose="020B0600070205080204" pitchFamily="50" charset="-128"/>
              </a:rPr>
              <a:t>」開発</a:t>
            </a:r>
          </a:p>
          <a:p>
            <a:pPr algn="just">
              <a:spcAft>
                <a:spcPts val="0"/>
              </a:spcAft>
            </a:pPr>
            <a:r>
              <a:rPr lang="en-US" altLang="ja-JP" sz="1100" kern="0" dirty="0">
                <a:latin typeface="Century" panose="02040604050505020304" pitchFamily="18" charset="0"/>
                <a:cs typeface="ＭＳ Ｐゴシック" panose="020B0600070205080204" pitchFamily="50" charset="-128"/>
              </a:rPr>
              <a:t>2019</a:t>
            </a:r>
            <a:r>
              <a:rPr lang="ja-JP" altLang="en-US" sz="1100" kern="0" dirty="0">
                <a:latin typeface="Century" panose="02040604050505020304" pitchFamily="18" charset="0"/>
                <a:cs typeface="ＭＳ Ｐゴシック" panose="020B0600070205080204" pitchFamily="50" charset="-128"/>
              </a:rPr>
              <a:t>年　愛知環境賞「優秀賞」受賞</a:t>
            </a:r>
          </a:p>
          <a:p>
            <a:pPr algn="just">
              <a:spcAft>
                <a:spcPts val="0"/>
              </a:spcAft>
            </a:pPr>
            <a:r>
              <a:rPr lang="en-US" altLang="ja-JP" sz="1100" kern="0" dirty="0">
                <a:latin typeface="Century" panose="02040604050505020304" pitchFamily="18" charset="0"/>
                <a:cs typeface="ＭＳ Ｐゴシック" panose="020B0600070205080204" pitchFamily="50" charset="-128"/>
              </a:rPr>
              <a:t>2020</a:t>
            </a:r>
            <a:r>
              <a:rPr lang="ja-JP" altLang="en-US" sz="1100" kern="0" dirty="0">
                <a:latin typeface="Century" panose="02040604050505020304" pitchFamily="18" charset="0"/>
                <a:cs typeface="ＭＳ Ｐゴシック" panose="020B0600070205080204" pitchFamily="50" charset="-128"/>
              </a:rPr>
              <a:t>年　サプライチェーン補助金採択（総額約</a:t>
            </a:r>
            <a:r>
              <a:rPr lang="en-US" altLang="ja-JP" sz="1100" kern="0" dirty="0">
                <a:latin typeface="Century" panose="02040604050505020304" pitchFamily="18" charset="0"/>
                <a:cs typeface="ＭＳ Ｐゴシック" panose="020B0600070205080204" pitchFamily="50" charset="-128"/>
              </a:rPr>
              <a:t>20</a:t>
            </a:r>
            <a:r>
              <a:rPr lang="ja-JP" altLang="en-US" sz="1100" kern="0" dirty="0">
                <a:latin typeface="Century" panose="02040604050505020304" pitchFamily="18" charset="0"/>
                <a:cs typeface="ＭＳ Ｐゴシック" panose="020B0600070205080204" pitchFamily="50" charset="-128"/>
              </a:rPr>
              <a:t>億円）</a:t>
            </a:r>
          </a:p>
          <a:p>
            <a:pPr algn="just">
              <a:spcAft>
                <a:spcPts val="0"/>
              </a:spcAft>
            </a:pPr>
            <a:r>
              <a:rPr lang="en-US" altLang="ja-JP" sz="1100" kern="0" dirty="0">
                <a:latin typeface="Century" panose="02040604050505020304" pitchFamily="18" charset="0"/>
                <a:cs typeface="ＭＳ Ｐゴシック" panose="020B0600070205080204" pitchFamily="50" charset="-128"/>
              </a:rPr>
              <a:t>2021</a:t>
            </a:r>
            <a:r>
              <a:rPr lang="ja-JP" altLang="en-US" sz="1100" kern="0" dirty="0">
                <a:latin typeface="Century" panose="02040604050505020304" pitchFamily="18" charset="0"/>
                <a:cs typeface="ＭＳ Ｐゴシック" panose="020B0600070205080204" pitchFamily="50" charset="-128"/>
              </a:rPr>
              <a:t>年</a:t>
            </a:r>
            <a:r>
              <a:rPr lang="en-US" altLang="ja-JP" sz="1100" kern="0" dirty="0">
                <a:latin typeface="Century" panose="02040604050505020304" pitchFamily="18" charset="0"/>
                <a:cs typeface="ＭＳ Ｐゴシック" panose="020B0600070205080204" pitchFamily="50" charset="-128"/>
              </a:rPr>
              <a:t>8</a:t>
            </a:r>
            <a:r>
              <a:rPr lang="ja-JP" altLang="en-US" sz="1100" kern="0" dirty="0">
                <a:latin typeface="Century" panose="02040604050505020304" pitchFamily="18" charset="0"/>
                <a:cs typeface="ＭＳ Ｐゴシック" panose="020B0600070205080204" pitchFamily="50" charset="-128"/>
              </a:rPr>
              <a:t>月 　</a:t>
            </a:r>
            <a:r>
              <a:rPr lang="ja-JP" altLang="en-US" sz="1100" kern="0" dirty="0" smtClean="0">
                <a:latin typeface="Century" panose="02040604050505020304" pitchFamily="18" charset="0"/>
                <a:cs typeface="ＭＳ Ｐゴシック" panose="020B0600070205080204" pitchFamily="50" charset="-128"/>
              </a:rPr>
              <a:t> 過去</a:t>
            </a:r>
            <a:r>
              <a:rPr lang="ja-JP" altLang="en-US" sz="1100" kern="0" dirty="0">
                <a:latin typeface="Century" panose="02040604050505020304" pitchFamily="18" charset="0"/>
                <a:cs typeface="ＭＳ Ｐゴシック" panose="020B0600070205080204" pitchFamily="50" charset="-128"/>
              </a:rPr>
              <a:t>最高売上</a:t>
            </a:r>
            <a:r>
              <a:rPr lang="en-US" altLang="ja-JP" sz="1100" kern="0" dirty="0">
                <a:latin typeface="Century" panose="02040604050505020304" pitchFamily="18" charset="0"/>
                <a:cs typeface="ＭＳ Ｐゴシック" panose="020B0600070205080204" pitchFamily="50" charset="-128"/>
              </a:rPr>
              <a:t>90</a:t>
            </a:r>
            <a:r>
              <a:rPr lang="ja-JP" altLang="en-US" sz="1100" kern="0" dirty="0">
                <a:latin typeface="Century" panose="02040604050505020304" pitchFamily="18" charset="0"/>
                <a:cs typeface="ＭＳ Ｐゴシック" panose="020B0600070205080204" pitchFamily="50" charset="-128"/>
              </a:rPr>
              <a:t>億円　過去最高益達成</a:t>
            </a:r>
          </a:p>
          <a:p>
            <a:pPr algn="just">
              <a:spcAft>
                <a:spcPts val="0"/>
              </a:spcAft>
            </a:pPr>
            <a:r>
              <a:rPr lang="en-US" altLang="ja-JP" sz="1100" kern="0" dirty="0">
                <a:latin typeface="Century" panose="02040604050505020304" pitchFamily="18" charset="0"/>
                <a:cs typeface="ＭＳ Ｐゴシック" panose="020B0600070205080204" pitchFamily="50" charset="-128"/>
              </a:rPr>
              <a:t>2021</a:t>
            </a:r>
            <a:r>
              <a:rPr lang="ja-JP" altLang="en-US" sz="1100" kern="0" dirty="0">
                <a:latin typeface="Century" panose="02040604050505020304" pitchFamily="18" charset="0"/>
                <a:cs typeface="ＭＳ Ｐゴシック" panose="020B0600070205080204" pitchFamily="50" charset="-128"/>
              </a:rPr>
              <a:t>年</a:t>
            </a:r>
            <a:r>
              <a:rPr lang="en-US" altLang="ja-JP" sz="1100" kern="0" dirty="0">
                <a:latin typeface="Century" panose="02040604050505020304" pitchFamily="18" charset="0"/>
                <a:cs typeface="ＭＳ Ｐゴシック" panose="020B0600070205080204" pitchFamily="50" charset="-128"/>
              </a:rPr>
              <a:t>10</a:t>
            </a:r>
            <a:r>
              <a:rPr lang="ja-JP" altLang="en-US" sz="1100" kern="0" dirty="0">
                <a:latin typeface="Century" panose="02040604050505020304" pitchFamily="18" charset="0"/>
                <a:cs typeface="ＭＳ Ｐゴシック" panose="020B0600070205080204" pitchFamily="50" charset="-128"/>
              </a:rPr>
              <a:t>月　人の仕事を見える</a:t>
            </a:r>
            <a:r>
              <a:rPr lang="ja-JP" altLang="en-US" sz="1100" kern="0" dirty="0" err="1">
                <a:latin typeface="Century" panose="02040604050505020304" pitchFamily="18" charset="0"/>
                <a:cs typeface="ＭＳ Ｐゴシック" panose="020B0600070205080204" pitchFamily="50" charset="-128"/>
              </a:rPr>
              <a:t>化する</a:t>
            </a:r>
            <a:r>
              <a:rPr lang="ja-JP" altLang="en-US" sz="1100" kern="0" dirty="0">
                <a:latin typeface="Century" panose="02040604050505020304" pitchFamily="18" charset="0"/>
                <a:cs typeface="ＭＳ Ｐゴシック" panose="020B0600070205080204" pitchFamily="50" charset="-128"/>
              </a:rPr>
              <a:t>「</a:t>
            </a:r>
            <a:r>
              <a:rPr lang="en-US" altLang="ja-JP" sz="1100" kern="0" dirty="0" err="1">
                <a:latin typeface="Century" panose="02040604050505020304" pitchFamily="18" charset="0"/>
                <a:cs typeface="ＭＳ Ｐゴシック" panose="020B0600070205080204" pitchFamily="50" charset="-128"/>
              </a:rPr>
              <a:t>IoTGO</a:t>
            </a:r>
            <a:r>
              <a:rPr lang="en-US" altLang="ja-JP" sz="1100" kern="0" dirty="0">
                <a:latin typeface="Century" panose="02040604050505020304" pitchFamily="18" charset="0"/>
                <a:cs typeface="ＭＳ Ｐゴシック" panose="020B0600070205080204" pitchFamily="50" charset="-128"/>
              </a:rPr>
              <a:t> DX</a:t>
            </a:r>
            <a:r>
              <a:rPr lang="ja-JP" altLang="en-US" sz="1100" kern="0" dirty="0">
                <a:latin typeface="Century" panose="02040604050505020304" pitchFamily="18" charset="0"/>
                <a:cs typeface="ＭＳ Ｐゴシック" panose="020B0600070205080204" pitchFamily="50" charset="-128"/>
              </a:rPr>
              <a:t>」開発、社内運用を開始</a:t>
            </a:r>
          </a:p>
        </p:txBody>
      </p:sp>
      <p:graphicFrame>
        <p:nvGraphicFramePr>
          <p:cNvPr id="10" name="表 9"/>
          <p:cNvGraphicFramePr>
            <a:graphicFrameLocks noGrp="1"/>
          </p:cNvGraphicFramePr>
          <p:nvPr>
            <p:extLst>
              <p:ext uri="{D42A27DB-BD31-4B8C-83A1-F6EECF244321}">
                <p14:modId xmlns:p14="http://schemas.microsoft.com/office/powerpoint/2010/main" val="483697005"/>
              </p:ext>
            </p:extLst>
          </p:nvPr>
        </p:nvGraphicFramePr>
        <p:xfrm>
          <a:off x="359189" y="7095781"/>
          <a:ext cx="7122267" cy="3372116"/>
        </p:xfrm>
        <a:graphic>
          <a:graphicData uri="http://schemas.openxmlformats.org/drawingml/2006/table">
            <a:tbl>
              <a:tblPr>
                <a:tableStyleId>{2D5ABB26-0587-4C30-8999-92F81FD0307C}</a:tableStyleId>
              </a:tblPr>
              <a:tblGrid>
                <a:gridCol w="1570135">
                  <a:extLst>
                    <a:ext uri="{9D8B030D-6E8A-4147-A177-3AD203B41FA5}">
                      <a16:colId xmlns:a16="http://schemas.microsoft.com/office/drawing/2014/main" val="1131201846"/>
                    </a:ext>
                  </a:extLst>
                </a:gridCol>
                <a:gridCol w="1388033">
                  <a:extLst>
                    <a:ext uri="{9D8B030D-6E8A-4147-A177-3AD203B41FA5}">
                      <a16:colId xmlns:a16="http://schemas.microsoft.com/office/drawing/2014/main" val="1723247306"/>
                    </a:ext>
                  </a:extLst>
                </a:gridCol>
                <a:gridCol w="1388033">
                  <a:extLst>
                    <a:ext uri="{9D8B030D-6E8A-4147-A177-3AD203B41FA5}">
                      <a16:colId xmlns:a16="http://schemas.microsoft.com/office/drawing/2014/main" val="1270619311"/>
                    </a:ext>
                  </a:extLst>
                </a:gridCol>
                <a:gridCol w="790535">
                  <a:extLst>
                    <a:ext uri="{9D8B030D-6E8A-4147-A177-3AD203B41FA5}">
                      <a16:colId xmlns:a16="http://schemas.microsoft.com/office/drawing/2014/main" val="3288974162"/>
                    </a:ext>
                  </a:extLst>
                </a:gridCol>
                <a:gridCol w="1985531">
                  <a:extLst>
                    <a:ext uri="{9D8B030D-6E8A-4147-A177-3AD203B41FA5}">
                      <a16:colId xmlns:a16="http://schemas.microsoft.com/office/drawing/2014/main" val="2082621854"/>
                    </a:ext>
                  </a:extLst>
                </a:gridCol>
              </a:tblGrid>
              <a:tr h="576000">
                <a:tc>
                  <a:txBody>
                    <a:bodyPr/>
                    <a:lstStyle/>
                    <a:p>
                      <a:pPr algn="ctr">
                        <a:spcAft>
                          <a:spcPts val="0"/>
                        </a:spcAft>
                      </a:pPr>
                      <a:r>
                        <a:rPr lang="ja-JP" sz="1200" kern="100" dirty="0">
                          <a:effectLst/>
                        </a:rPr>
                        <a:t>会　社</a:t>
                      </a:r>
                      <a:endParaRPr lang="ja-JP" sz="1050" kern="100" dirty="0">
                        <a:effectLst/>
                      </a:endParaRPr>
                    </a:p>
                    <a:p>
                      <a:pPr algn="ctr">
                        <a:spcAft>
                          <a:spcPts val="0"/>
                        </a:spcAft>
                      </a:pPr>
                      <a:r>
                        <a:rPr lang="ja-JP" sz="1200" kern="100" dirty="0">
                          <a:effectLst/>
                        </a:rPr>
                        <a:t>団体名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just">
                        <a:spcAft>
                          <a:spcPts val="0"/>
                        </a:spcAft>
                      </a:pPr>
                      <a:r>
                        <a:rPr lang="en-US" sz="12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5989451"/>
                  </a:ext>
                </a:extLst>
              </a:tr>
              <a:tr h="504000">
                <a:tc rowSpan="2">
                  <a:txBody>
                    <a:bodyPr/>
                    <a:lstStyle/>
                    <a:p>
                      <a:pPr algn="ctr">
                        <a:spcAft>
                          <a:spcPts val="0"/>
                        </a:spcAft>
                      </a:pPr>
                      <a:r>
                        <a:rPr lang="ja-JP" sz="1200" kern="0" dirty="0">
                          <a:effectLst/>
                        </a:rPr>
                        <a:t>担当者</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just">
                        <a:spcBef>
                          <a:spcPts val="0"/>
                        </a:spcBef>
                        <a:spcAft>
                          <a:spcPts val="0"/>
                        </a:spcAft>
                      </a:pPr>
                      <a:endParaRPr lang="en-US" altLang="ja-JP" sz="1050" kern="100" dirty="0" smtClean="0">
                        <a:effectLst/>
                      </a:endParaRPr>
                    </a:p>
                    <a:p>
                      <a:pPr algn="just">
                        <a:spcBef>
                          <a:spcPts val="0"/>
                        </a:spcBef>
                        <a:spcAft>
                          <a:spcPts val="0"/>
                        </a:spcAft>
                      </a:pPr>
                      <a:r>
                        <a:rPr lang="ja-JP" sz="1050" kern="100" dirty="0" smtClean="0">
                          <a:effectLst/>
                        </a:rPr>
                        <a:t>役職</a:t>
                      </a:r>
                      <a:r>
                        <a:rPr lang="ja-JP" sz="1050" kern="100" dirty="0">
                          <a:effectLst/>
                        </a:rPr>
                        <a:t>・</a:t>
                      </a:r>
                      <a:r>
                        <a:rPr lang="ja-JP" sz="1050" kern="100" dirty="0" smtClean="0">
                          <a:effectLst/>
                        </a:rPr>
                        <a:t>氏名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57767081"/>
                  </a:ext>
                </a:extLst>
              </a:tr>
              <a:tr h="484841">
                <a:tc vMerge="1">
                  <a:txBody>
                    <a:bodyPr/>
                    <a:lstStyle/>
                    <a:p>
                      <a:endParaRPr kumimoji="1" lang="ja-JP" altLang="en-US"/>
                    </a:p>
                  </a:txBody>
                  <a:tcPr/>
                </a:tc>
                <a:tc gridSpan="2">
                  <a:txBody>
                    <a:bodyPr/>
                    <a:lstStyle/>
                    <a:p>
                      <a:pPr algn="l">
                        <a:spcAft>
                          <a:spcPts val="0"/>
                        </a:spcAft>
                      </a:pPr>
                      <a:r>
                        <a:rPr lang="en-US" sz="1100" kern="100" dirty="0">
                          <a:effectLst/>
                        </a:rPr>
                        <a:t>TEL</a:t>
                      </a:r>
                      <a:r>
                        <a:rPr lang="ja-JP" sz="1100" kern="100" dirty="0">
                          <a:effectLst/>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en-US" sz="1100" kern="100" dirty="0">
                          <a:effectLst/>
                        </a:rPr>
                        <a:t>E-mail</a:t>
                      </a:r>
                      <a:r>
                        <a:rPr lang="ja-JP" sz="1100" kern="100" dirty="0">
                          <a:effectLst/>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743403485"/>
                  </a:ext>
                </a:extLst>
              </a:tr>
              <a:tr h="352752">
                <a:tc rowSpan="4">
                  <a:txBody>
                    <a:bodyPr/>
                    <a:lstStyle/>
                    <a:p>
                      <a:pPr algn="ctr">
                        <a:spcAft>
                          <a:spcPts val="0"/>
                        </a:spcAft>
                      </a:pPr>
                      <a:r>
                        <a:rPr lang="ja-JP" sz="1200" kern="100">
                          <a:effectLst/>
                        </a:rPr>
                        <a:t>参加者</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1100" kern="100">
                          <a:effectLst/>
                        </a:rPr>
                        <a:t>役　職</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ja-JP" sz="1100" kern="100" dirty="0">
                          <a:effectLst/>
                        </a:rPr>
                        <a:t>氏　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r>
                        <a:rPr lang="en-US" sz="1100" kern="100">
                          <a:effectLst/>
                        </a:rPr>
                        <a:t>E-mail</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7870879"/>
                  </a:ext>
                </a:extLst>
              </a:tr>
              <a:tr h="484841">
                <a:tc vMerge="1">
                  <a:txBody>
                    <a:bodyPr/>
                    <a:lstStyle/>
                    <a:p>
                      <a:endParaRPr kumimoji="1" lang="ja-JP" altLang="en-US"/>
                    </a:p>
                  </a:txBody>
                  <a:tcPr/>
                </a:tc>
                <a:tc>
                  <a:txBody>
                    <a:bodyPr/>
                    <a:lstStyle/>
                    <a:p>
                      <a:pPr algn="ctr">
                        <a:spcAft>
                          <a:spcPts val="0"/>
                        </a:spcAft>
                      </a:pPr>
                      <a:r>
                        <a:rPr lang="en-US" sz="12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en-US" sz="12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r>
                        <a:rPr lang="en-US" sz="12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8891962"/>
                  </a:ext>
                </a:extLst>
              </a:tr>
              <a:tr h="484841">
                <a:tc vMerge="1">
                  <a:txBody>
                    <a:bodyPr/>
                    <a:lstStyle/>
                    <a:p>
                      <a:endParaRPr kumimoji="1" lang="ja-JP" altLang="en-US"/>
                    </a:p>
                  </a:txBody>
                  <a:tcPr/>
                </a:tc>
                <a:tc>
                  <a:txBody>
                    <a:bodyPr/>
                    <a:lstStyle/>
                    <a:p>
                      <a:pPr algn="ctr">
                        <a:spcAft>
                          <a:spcPts val="0"/>
                        </a:spcAft>
                      </a:pPr>
                      <a:r>
                        <a:rPr lang="en-US" sz="12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en-US" sz="12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r>
                        <a:rPr lang="en-US" sz="12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1585454"/>
                  </a:ext>
                </a:extLst>
              </a:tr>
              <a:tr h="484841">
                <a:tc vMerge="1">
                  <a:txBody>
                    <a:bodyPr/>
                    <a:lstStyle/>
                    <a:p>
                      <a:endParaRPr kumimoji="1" lang="ja-JP" altLang="en-US"/>
                    </a:p>
                  </a:txBody>
                  <a:tcPr/>
                </a:tc>
                <a:tc>
                  <a:txBody>
                    <a:bodyPr/>
                    <a:lstStyle/>
                    <a:p>
                      <a:pPr algn="ctr">
                        <a:spcAft>
                          <a:spcPts val="0"/>
                        </a:spcAft>
                      </a:pPr>
                      <a:r>
                        <a:rPr lang="en-US" sz="12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en-US" sz="12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r>
                        <a:rPr lang="en-US" sz="12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648514"/>
                  </a:ext>
                </a:extLst>
              </a:tr>
            </a:tbl>
          </a:graphicData>
        </a:graphic>
      </p:graphicFrame>
      <p:sp>
        <p:nvSpPr>
          <p:cNvPr id="19" name="Rectangle 4"/>
          <p:cNvSpPr>
            <a:spLocks noChangeArrowheads="1"/>
          </p:cNvSpPr>
          <p:nvPr/>
        </p:nvSpPr>
        <p:spPr bwMode="auto">
          <a:xfrm>
            <a:off x="146157" y="4994889"/>
            <a:ext cx="6696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8255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l"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（一</a:t>
            </a:r>
            <a:r>
              <a:rPr kumimoji="0" lang="ja-JP" altLang="ja-JP"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社）青森県工業会　　行き</a:t>
            </a:r>
            <a:endParaRPr kumimoji="0" lang="ja-JP" altLang="ja-JP" sz="1600" b="0" i="0" u="none" strike="noStrike" cap="none" normalizeH="0" baseline="0" dirty="0" smtClean="0">
              <a:ln>
                <a:noFill/>
              </a:ln>
              <a:solidFill>
                <a:schemeClr val="tx1"/>
              </a:solidFill>
              <a:effectLst/>
            </a:endParaRPr>
          </a:p>
          <a:p>
            <a:pPr marL="0" marR="0" lvl="0" indent="82550" algn="l" defTabSz="914400" rtl="0" eaLnBrk="0" fontAlgn="base" latinLnBrk="0" hangingPunct="0">
              <a:lnSpc>
                <a:spcPct val="100000"/>
              </a:lnSpc>
              <a:spcBef>
                <a:spcPct val="0"/>
              </a:spcBef>
              <a:spcAft>
                <a:spcPct val="0"/>
              </a:spcAft>
              <a:buClrTx/>
              <a:buSzTx/>
              <a:buFontTx/>
              <a:buNone/>
              <a:tabLst/>
            </a:pPr>
            <a:r>
              <a:rPr kumimoji="0" lang="ja-JP" altLang="ja-JP"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en-US" altLang="ja-JP"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E-mail</a:t>
            </a:r>
            <a:r>
              <a:rPr kumimoji="0" lang="ja-JP" altLang="en-US"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en-US" altLang="ja-JP"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system@aia-aomori.or.jp</a:t>
            </a:r>
            <a:r>
              <a:rPr kumimoji="0" lang="ja-JP" altLang="en-US"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en-US" altLang="ja-JP"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FAX</a:t>
            </a:r>
            <a:r>
              <a:rPr kumimoji="0" lang="ja-JP" altLang="en-US"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：０１７</a:t>
            </a:r>
            <a:r>
              <a:rPr kumimoji="0" lang="en-US" altLang="ja-JP"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７２３</a:t>
            </a:r>
            <a:r>
              <a:rPr kumimoji="0" lang="en-US" altLang="ja-JP"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6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１２４３</a:t>
            </a:r>
            <a:endParaRPr kumimoji="0" lang="ja-JP" altLang="en-US" sz="1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813561307"/>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3958</TotalTime>
  <Words>399</Words>
  <Application>Microsoft Office PowerPoint</Application>
  <PresentationFormat>ユーザー設定</PresentationFormat>
  <Paragraphs>44</Paragraphs>
  <Slides>1</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HG正楷書体-PRO</vt:lpstr>
      <vt:lpstr>Meiryo UI</vt:lpstr>
      <vt:lpstr>ＭＳ Ｐゴシック</vt:lpstr>
      <vt:lpstr>ＭＳ ゴシック</vt:lpstr>
      <vt:lpstr>ＭＳ 明朝</vt:lpstr>
      <vt:lpstr>游ゴシック</vt:lpstr>
      <vt:lpstr>Arial</vt:lpstr>
      <vt:lpstr>Calibri</vt:lpstr>
      <vt:lpstr>Calibri Light</vt:lpstr>
      <vt:lpstr>Century</vt:lpstr>
      <vt:lpstr>Courier New</vt:lpstr>
      <vt:lpstr>Times New Roman</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Windows User</cp:lastModifiedBy>
  <cp:revision>334</cp:revision>
  <cp:lastPrinted>2022-01-17T01:22:18Z</cp:lastPrinted>
  <dcterms:created xsi:type="dcterms:W3CDTF">2013-08-08T01:25:55Z</dcterms:created>
  <dcterms:modified xsi:type="dcterms:W3CDTF">2022-01-17T09:27:58Z</dcterms:modified>
</cp:coreProperties>
</file>