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81"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5B5B"/>
    <a:srgbClr val="FFA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52" d="100"/>
          <a:sy n="52" d="100"/>
        </p:scale>
        <p:origin x="23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313229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337290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69896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615767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2188198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300021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2169927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333718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376758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800189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D59192-7B1D-47BB-B45D-0B3F4DB96A61}"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64148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0D59192-7B1D-47BB-B45D-0B3F4DB96A61}" type="datetimeFigureOut">
              <a:rPr kumimoji="1" lang="ja-JP" altLang="en-US" smtClean="0"/>
              <a:t>2022/9/12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ECBE4E-9969-4019-AB5D-1C6975FB0229}" type="slidenum">
              <a:rPr kumimoji="1" lang="ja-JP" altLang="en-US" smtClean="0"/>
              <a:t>‹#›</a:t>
            </a:fld>
            <a:endParaRPr kumimoji="1" lang="ja-JP" altLang="en-US"/>
          </a:p>
        </p:txBody>
      </p:sp>
    </p:spTree>
    <p:extLst>
      <p:ext uri="{BB962C8B-B14F-4D97-AF65-F5344CB8AC3E}">
        <p14:creationId xmlns:p14="http://schemas.microsoft.com/office/powerpoint/2010/main" val="1929233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xmlns="" id="{F26E4982-4430-BA10-E581-F78B9DB8B102}"/>
              </a:ext>
            </a:extLst>
          </p:cNvPr>
          <p:cNvSpPr/>
          <p:nvPr/>
        </p:nvSpPr>
        <p:spPr>
          <a:xfrm>
            <a:off x="242260" y="7614217"/>
            <a:ext cx="6570071" cy="987002"/>
          </a:xfrm>
          <a:prstGeom prst="rect">
            <a:avLst/>
          </a:prstGeom>
          <a:solidFill>
            <a:schemeClr val="bg1">
              <a:lumMod val="95000"/>
              <a:alpha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xmlns="" id="{B8358CE0-DA4F-A5B8-18BB-6F8F9966BFB8}"/>
              </a:ext>
            </a:extLst>
          </p:cNvPr>
          <p:cNvSpPr/>
          <p:nvPr/>
        </p:nvSpPr>
        <p:spPr>
          <a:xfrm>
            <a:off x="10948" y="14706"/>
            <a:ext cx="6839100" cy="2670017"/>
          </a:xfrm>
          <a:prstGeom prst="rect">
            <a:avLst/>
          </a:prstGeom>
          <a:blipFill dpi="0" rotWithShape="1">
            <a:blip r:embed="rId2">
              <a:alphaModFix amt="34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xmlns="" id="{8845690E-D922-1A01-7C48-DC1A1101741B}"/>
              </a:ext>
            </a:extLst>
          </p:cNvPr>
          <p:cNvSpPr/>
          <p:nvPr/>
        </p:nvSpPr>
        <p:spPr>
          <a:xfrm>
            <a:off x="209735" y="4476947"/>
            <a:ext cx="6570071" cy="1260635"/>
          </a:xfrm>
          <a:prstGeom prst="rect">
            <a:avLst/>
          </a:prstGeom>
          <a:solidFill>
            <a:schemeClr val="bg1">
              <a:lumMod val="95000"/>
              <a:alpha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xmlns="" id="{412CD5E4-9D7A-07B6-7E33-F26FD6B7E4A6}"/>
              </a:ext>
            </a:extLst>
          </p:cNvPr>
          <p:cNvSpPr/>
          <p:nvPr/>
        </p:nvSpPr>
        <p:spPr>
          <a:xfrm>
            <a:off x="294649" y="8682803"/>
            <a:ext cx="6414004" cy="6979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xmlns="" id="{E1FDFF48-8ED4-42BF-B544-CC6829BD59A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462" t="-16730" r="16860" b="-7313"/>
          <a:stretch/>
        </p:blipFill>
        <p:spPr>
          <a:xfrm>
            <a:off x="2075735" y="4494768"/>
            <a:ext cx="853513" cy="1242814"/>
          </a:xfrm>
          <a:prstGeom prst="rect">
            <a:avLst/>
          </a:prstGeom>
        </p:spPr>
      </p:pic>
      <p:sp>
        <p:nvSpPr>
          <p:cNvPr id="3" name="テキスト ボックス 2"/>
          <p:cNvSpPr txBox="1"/>
          <p:nvPr/>
        </p:nvSpPr>
        <p:spPr>
          <a:xfrm>
            <a:off x="515188" y="3318051"/>
            <a:ext cx="6125686" cy="707886"/>
          </a:xfrm>
          <a:prstGeom prst="rect">
            <a:avLst/>
          </a:prstGeom>
          <a:noFill/>
        </p:spPr>
        <p:txBody>
          <a:bodyPr wrap="square" rtlCol="0">
            <a:spAutoFit/>
          </a:bodyPr>
          <a:lstStyle/>
          <a:p>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副業プロ人材活用による</a:t>
            </a:r>
            <a:r>
              <a:rPr kumimoji="1"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デジタル化・</a:t>
            </a:r>
            <a:r>
              <a:rPr kumimoji="1" lang="en-US" altLang="ja-JP"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推進のススメ</a:t>
            </a:r>
          </a:p>
          <a:p>
            <a:endPar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6098925" y="3541204"/>
            <a:ext cx="427418"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2965574" y="4610536"/>
            <a:ext cx="3880376" cy="1154162"/>
          </a:xfrm>
          <a:prstGeom prst="rect">
            <a:avLst/>
          </a:prstGeom>
          <a:noFill/>
          <a:ln>
            <a:noFill/>
          </a:ln>
        </p:spPr>
        <p:txBody>
          <a:bodyPr wrap="square" rtlCol="0">
            <a:spAutoFit/>
          </a:bodyPr>
          <a:lstStyle>
            <a:defPPr>
              <a:defRPr lang="ja-JP"/>
            </a:defPPr>
            <a:lvl1pPr>
              <a:defRPr sz="1000">
                <a:latin typeface="Meiryo UI" panose="020B0604030504040204" pitchFamily="50" charset="-128"/>
                <a:ea typeface="Meiryo UI" panose="020B0604030504040204" pitchFamily="50" charset="-128"/>
              </a:defRPr>
            </a:lvl1pPr>
          </a:lstStyle>
          <a:p>
            <a:r>
              <a:rPr lang="ja-JP" altLang="en-US" sz="1200" b="1" dirty="0"/>
              <a:t>＜経歴＞</a:t>
            </a:r>
            <a:endParaRPr lang="en-US" altLang="ja-JP" sz="1200" b="1" dirty="0"/>
          </a:p>
          <a:p>
            <a:r>
              <a:rPr lang="en-US" altLang="ja-JP" sz="1100" dirty="0"/>
              <a:t>2018</a:t>
            </a:r>
            <a:r>
              <a:rPr lang="ja-JP" altLang="en-US" sz="1100" dirty="0"/>
              <a:t>年より地方創生を目的に政府主導で設立された日本人材機構に参画、首都圏ハイクラス人材向け地方転職サービス「</a:t>
            </a:r>
            <a:r>
              <a:rPr lang="en-US" altLang="ja-JP" sz="1100" dirty="0" err="1"/>
              <a:t>Glocal</a:t>
            </a:r>
            <a:r>
              <a:rPr lang="en-US" altLang="ja-JP" sz="1100" dirty="0"/>
              <a:t> Mission Jobs</a:t>
            </a:r>
            <a:r>
              <a:rPr lang="ja-JP" altLang="en-US" sz="1100" dirty="0"/>
              <a:t>」を立ち上げる。</a:t>
            </a:r>
            <a:r>
              <a:rPr lang="en-US" altLang="ja-JP" sz="1100" dirty="0"/>
              <a:t>2020</a:t>
            </a:r>
            <a:r>
              <a:rPr lang="ja-JP" altLang="en-US" sz="1100" dirty="0"/>
              <a:t>年</a:t>
            </a:r>
            <a:r>
              <a:rPr lang="en-US" altLang="ja-JP" sz="1100" dirty="0"/>
              <a:t>7</a:t>
            </a:r>
            <a:r>
              <a:rPr lang="ja-JP" altLang="en-US" sz="1100" dirty="0"/>
              <a:t>月より</a:t>
            </a:r>
            <a:r>
              <a:rPr lang="en-US" altLang="ja-JP" sz="1100" dirty="0"/>
              <a:t>(</a:t>
            </a:r>
            <a:r>
              <a:rPr lang="ja-JP" altLang="en-US" sz="1100" dirty="0"/>
              <a:t>株</a:t>
            </a:r>
            <a:r>
              <a:rPr lang="en-US" altLang="ja-JP" sz="1100" dirty="0"/>
              <a:t>)</a:t>
            </a:r>
            <a:r>
              <a:rPr lang="ja-JP" altLang="en-US" sz="1100" dirty="0"/>
              <a:t>みらいワークスに事業譲渡された後も、都市から地方への人の流れを創るべく、内閣府や各県庁などの行政と連携しながら全国を行脚する日々。</a:t>
            </a:r>
          </a:p>
        </p:txBody>
      </p:sp>
      <p:sp>
        <p:nvSpPr>
          <p:cNvPr id="78" name="テキスト ボックス 77"/>
          <p:cNvSpPr txBox="1"/>
          <p:nvPr/>
        </p:nvSpPr>
        <p:spPr>
          <a:xfrm>
            <a:off x="389476" y="3302167"/>
            <a:ext cx="408495"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0" y="2653972"/>
            <a:ext cx="6867796" cy="3926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89583" y="2686599"/>
            <a:ext cx="6594841" cy="307777"/>
          </a:xfrm>
          <a:prstGeom prst="rect">
            <a:avLst/>
          </a:prstGeom>
          <a:noFill/>
        </p:spPr>
        <p:txBody>
          <a:bodyPr wrap="square" rtlCol="0">
            <a:spAutoFit/>
          </a:bodyPr>
          <a:lstStyle/>
          <a:p>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第一部　：　</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講演</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副業プロ人材とは？ 雇用に代わる外部人材活用</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9586" y="5035"/>
            <a:ext cx="6872349" cy="63983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en-US" altLang="ja-JP" sz="2000" b="1" dirty="0">
              <a:solidFill>
                <a:srgbClr val="FFFF00"/>
              </a:solidFill>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272939" y="9427412"/>
            <a:ext cx="6508712" cy="461665"/>
          </a:xfrm>
          <a:prstGeom prst="rect">
            <a:avLst/>
          </a:prstGeom>
          <a:noFill/>
          <a:ln>
            <a:no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主　　　催：青森県</a:t>
            </a:r>
            <a:endParaRPr kumimoji="1"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実施機関</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：一般社団法人青森県工業会（青森県プロフェッショナル人材戦略拠点）</a:t>
            </a:r>
            <a:endParaRPr kumimoji="1"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a:extLst>
              <a:ext uri="{FF2B5EF4-FFF2-40B4-BE49-F238E27FC236}">
                <a16:creationId xmlns:a16="http://schemas.microsoft.com/office/drawing/2014/main" xmlns="" id="{F662B57A-F5FA-8D6C-785A-7C5177A933D7}"/>
              </a:ext>
            </a:extLst>
          </p:cNvPr>
          <p:cNvGrpSpPr/>
          <p:nvPr/>
        </p:nvGrpSpPr>
        <p:grpSpPr>
          <a:xfrm>
            <a:off x="96273" y="1080731"/>
            <a:ext cx="3664958" cy="923575"/>
            <a:chOff x="-66466" y="1205078"/>
            <a:chExt cx="3219278" cy="1029314"/>
          </a:xfrm>
        </p:grpSpPr>
        <p:sp>
          <p:nvSpPr>
            <p:cNvPr id="93" name="テキスト ボックス 92"/>
            <p:cNvSpPr txBox="1"/>
            <p:nvPr/>
          </p:nvSpPr>
          <p:spPr>
            <a:xfrm>
              <a:off x="-66466" y="1205351"/>
              <a:ext cx="1138752" cy="1029041"/>
            </a:xfrm>
            <a:prstGeom prst="rect">
              <a:avLst/>
            </a:prstGeom>
            <a:noFill/>
          </p:spPr>
          <p:txBody>
            <a:bodyPr wrap="square" rtlCol="0">
              <a:spAutoFit/>
            </a:bodyPr>
            <a:lstStyle/>
            <a:p>
              <a:pPr algn="ctr"/>
              <a:r>
                <a:rPr lang="en-US" altLang="ja-JP" sz="5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5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829386" y="1549112"/>
              <a:ext cx="429512" cy="583123"/>
            </a:xfrm>
            <a:prstGeom prst="rect">
              <a:avLst/>
            </a:prstGeom>
            <a:noFill/>
          </p:spPr>
          <p:txBody>
            <a:bodyPr wrap="square" rtlCol="0">
              <a:spAutoFit/>
            </a:bodyPr>
            <a:lstStyle/>
            <a:p>
              <a:pPr algn="ctr"/>
              <a:r>
                <a:rPr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047086" y="1205078"/>
              <a:ext cx="1062175" cy="1029041"/>
            </a:xfrm>
            <a:prstGeom prst="rect">
              <a:avLst/>
            </a:prstGeom>
            <a:noFill/>
          </p:spPr>
          <p:txBody>
            <a:bodyPr wrap="square" rtlCol="0">
              <a:spAutoFit/>
            </a:bodyPr>
            <a:lstStyle/>
            <a:p>
              <a:pPr algn="ctr"/>
              <a:r>
                <a:rPr kumimoji="1" lang="en-US" altLang="ja-JP" sz="5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5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1882401" y="1544110"/>
              <a:ext cx="549023" cy="583123"/>
            </a:xfrm>
            <a:prstGeom prst="rect">
              <a:avLst/>
            </a:prstGeom>
            <a:noFill/>
          </p:spPr>
          <p:txBody>
            <a:bodyPr wrap="square" rtlCol="0">
              <a:spAutoFit/>
            </a:bodyPr>
            <a:lstStyle/>
            <a:p>
              <a:pPr algn="ctr"/>
              <a:r>
                <a:rPr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テキスト ボックス 114"/>
            <p:cNvSpPr txBox="1"/>
            <p:nvPr/>
          </p:nvSpPr>
          <p:spPr>
            <a:xfrm>
              <a:off x="2227948" y="1517750"/>
              <a:ext cx="924864" cy="583123"/>
            </a:xfrm>
            <a:prstGeom prst="rect">
              <a:avLst/>
            </a:prstGeom>
            <a:noFill/>
          </p:spPr>
          <p:txBody>
            <a:bodyPr wrap="square" rtlCol="0">
              <a:spAutoFit/>
            </a:bodyPr>
            <a:lstStyle/>
            <a:p>
              <a:pPr algn="ctr"/>
              <a:r>
                <a:rPr lang="en-US" altLang="ja-JP"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木</a:t>
              </a:r>
              <a:r>
                <a:rPr lang="en-US" altLang="ja-JP"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8" name="テキスト ボックス 117"/>
          <p:cNvSpPr txBox="1"/>
          <p:nvPr/>
        </p:nvSpPr>
        <p:spPr>
          <a:xfrm>
            <a:off x="219904" y="1962164"/>
            <a:ext cx="2720211" cy="461665"/>
          </a:xfrm>
          <a:prstGeom prst="rect">
            <a:avLst/>
          </a:prstGeom>
          <a:noFill/>
        </p:spPr>
        <p:txBody>
          <a:bodyPr wrap="square" rtlCol="0">
            <a:spAutoFit/>
          </a:bodyPr>
          <a:lstStyle/>
          <a:p>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14:00</a:t>
            </a: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15:30 </a:t>
            </a:r>
            <a:endPar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1 つの角を切り取った四角形 121"/>
          <p:cNvSpPr/>
          <p:nvPr/>
        </p:nvSpPr>
        <p:spPr>
          <a:xfrm>
            <a:off x="3375075" y="1925826"/>
            <a:ext cx="822060" cy="461665"/>
          </a:xfrm>
          <a:prstGeom prst="snip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27" name="テキスト ボックス 126"/>
          <p:cNvSpPr txBox="1"/>
          <p:nvPr/>
        </p:nvSpPr>
        <p:spPr>
          <a:xfrm>
            <a:off x="2832338" y="1896621"/>
            <a:ext cx="4084169" cy="646331"/>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対象者</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b="1" dirty="0">
                <a:latin typeface="Meiryo UI" panose="020B0604030504040204" pitchFamily="50" charset="-128"/>
                <a:ea typeface="Meiryo UI" panose="020B0604030504040204" pitchFamily="50" charset="-128"/>
                <a:cs typeface="Meiryo UI" panose="020B0604030504040204" pitchFamily="50" charset="-128"/>
              </a:rPr>
              <a:t>経営者、経営幹部、人事や</a:t>
            </a:r>
            <a:r>
              <a:rPr lang="en-US" altLang="ja-JP" b="1" dirty="0">
                <a:latin typeface="Meiryo UI" panose="020B0604030504040204" pitchFamily="50" charset="-128"/>
                <a:ea typeface="Meiryo UI" panose="020B0604030504040204" pitchFamily="50" charset="-128"/>
                <a:cs typeface="Meiryo UI" panose="020B0604030504040204" pitchFamily="50" charset="-128"/>
              </a:rPr>
              <a:t>DX</a:t>
            </a:r>
            <a:r>
              <a:rPr lang="ja-JP" altLang="en-US" b="1" dirty="0">
                <a:latin typeface="Meiryo UI" panose="020B0604030504040204" pitchFamily="50" charset="-128"/>
                <a:ea typeface="Meiryo UI" panose="020B0604030504040204" pitchFamily="50" charset="-128"/>
                <a:cs typeface="Meiryo UI" panose="020B0604030504040204" pitchFamily="50" charset="-128"/>
              </a:rPr>
              <a:t>担当者等</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189583" y="4641932"/>
            <a:ext cx="1995784" cy="923330"/>
          </a:xfrm>
          <a:prstGeom prst="rect">
            <a:avLst/>
          </a:prstGeom>
          <a:noFill/>
          <a:ln>
            <a:noFill/>
          </a:ln>
        </p:spPr>
        <p:txBody>
          <a:bodyPr wrap="square" rtlCol="0">
            <a:spAutoFit/>
          </a:bodyPr>
          <a:lstStyle/>
          <a:p>
            <a:r>
              <a:rPr lang="en-US" altLang="ja-JP" sz="1200" b="1" dirty="0">
                <a:latin typeface="Meiryo UI" panose="020B0604030504040204" pitchFamily="50" charset="-128"/>
                <a:ea typeface="Meiryo UI" panose="020B0604030504040204" pitchFamily="50" charset="-128"/>
              </a:rPr>
              <a:t>&lt;</a:t>
            </a:r>
            <a:r>
              <a:rPr lang="ja-JP" altLang="en-US" sz="1200" b="1" dirty="0">
                <a:latin typeface="Meiryo UI" panose="020B0604030504040204" pitchFamily="50" charset="-128"/>
                <a:ea typeface="Meiryo UI" panose="020B0604030504040204" pitchFamily="50" charset="-128"/>
              </a:rPr>
              <a:t>講演</a:t>
            </a:r>
            <a:r>
              <a:rPr lang="en-US" altLang="ja-JP" sz="1200" b="1" dirty="0">
                <a:latin typeface="Meiryo UI" panose="020B0604030504040204" pitchFamily="50" charset="-128"/>
                <a:ea typeface="Meiryo UI" panose="020B0604030504040204" pitchFamily="50" charset="-128"/>
              </a:rPr>
              <a:t>&gt;</a:t>
            </a:r>
          </a:p>
          <a:p>
            <a:r>
              <a:rPr lang="ja-JP" altLang="en-US" sz="1000" b="1" dirty="0">
                <a:latin typeface="Meiryo UI" panose="020B0604030504040204" pitchFamily="50" charset="-128"/>
                <a:ea typeface="Meiryo UI" panose="020B0604030504040204" pitchFamily="50" charset="-128"/>
              </a:rPr>
              <a:t>株式会社みらいワークス　</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地方創生担当役員</a:t>
            </a:r>
            <a:endParaRPr lang="en-US" altLang="ja-JP" sz="1000" b="1" dirty="0">
              <a:latin typeface="Meiryo UI" panose="020B0604030504040204" pitchFamily="50" charset="-128"/>
              <a:ea typeface="Meiryo UI" panose="020B0604030504040204" pitchFamily="50" charset="-128"/>
            </a:endParaRPr>
          </a:p>
          <a:p>
            <a:r>
              <a:rPr lang="en-US" altLang="ja-JP" sz="1000" b="1" dirty="0" err="1">
                <a:latin typeface="Meiryo UI" panose="020B0604030504040204" pitchFamily="50" charset="-128"/>
                <a:ea typeface="Meiryo UI" panose="020B0604030504040204" pitchFamily="50" charset="-128"/>
              </a:rPr>
              <a:t>Glocal</a:t>
            </a:r>
            <a:r>
              <a:rPr lang="en-US" altLang="ja-JP" sz="1000" b="1" dirty="0">
                <a:latin typeface="Meiryo UI" panose="020B0604030504040204" pitchFamily="50" charset="-128"/>
                <a:ea typeface="Meiryo UI" panose="020B0604030504040204" pitchFamily="50" charset="-128"/>
              </a:rPr>
              <a:t> Mission Jobs </a:t>
            </a:r>
            <a:r>
              <a:rPr lang="ja-JP" altLang="en-US" sz="1000" b="1" dirty="0">
                <a:latin typeface="Meiryo UI" panose="020B0604030504040204" pitchFamily="50" charset="-128"/>
                <a:ea typeface="Meiryo UI" panose="020B0604030504040204" pitchFamily="50" charset="-128"/>
              </a:rPr>
              <a:t>編集長</a:t>
            </a:r>
            <a:r>
              <a:rPr lang="ja-JP" altLang="en-US" sz="1200" b="1" dirty="0">
                <a:latin typeface="Meiryo UI" panose="020B0604030504040204" pitchFamily="50" charset="-128"/>
                <a:ea typeface="Meiryo UI" panose="020B0604030504040204" pitchFamily="50" charset="-128"/>
              </a:rPr>
              <a:t>高橋 寛 氏</a:t>
            </a:r>
            <a:endParaRPr lang="en-US" altLang="ja-JP" sz="1200" b="1" dirty="0">
              <a:latin typeface="Meiryo UI" panose="020B0604030504040204" pitchFamily="50" charset="-128"/>
              <a:ea typeface="Meiryo UI" panose="020B0604030504040204" pitchFamily="50" charset="-128"/>
            </a:endParaRPr>
          </a:p>
        </p:txBody>
      </p:sp>
      <p:sp>
        <p:nvSpPr>
          <p:cNvPr id="99" name="正方形/長方形 98"/>
          <p:cNvSpPr/>
          <p:nvPr/>
        </p:nvSpPr>
        <p:spPr>
          <a:xfrm>
            <a:off x="0" y="5817796"/>
            <a:ext cx="6867796" cy="35698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00" name="テキスト ボックス 99"/>
          <p:cNvSpPr txBox="1"/>
          <p:nvPr/>
        </p:nvSpPr>
        <p:spPr>
          <a:xfrm>
            <a:off x="264246" y="5818060"/>
            <a:ext cx="6470436" cy="307777"/>
          </a:xfrm>
          <a:prstGeom prst="rect">
            <a:avLst/>
          </a:prstGeom>
          <a:noFill/>
        </p:spPr>
        <p:txBody>
          <a:bodyPr wrap="square" rtlCol="0">
            <a:spAutoFit/>
          </a:bodyPr>
          <a:lstStyle/>
          <a:p>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第二部　：　</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トークセッション</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みらいワークス</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青森県プロフェッショナル人材戦略拠点</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427826" y="8734384"/>
            <a:ext cx="6177370" cy="646331"/>
          </a:xfrm>
          <a:prstGeom prst="rect">
            <a:avLst/>
          </a:prstGeom>
          <a:noFill/>
          <a:ln>
            <a:noFill/>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■トークセッションテーマ募集！</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取り上げてほしいテーマを参加申し込み時にご登録ください。疑問や質問をいただけましたら、その内容について取り上げると共に、周辺テーマを掘り下げます。</a:t>
            </a:r>
            <a:endParaRPr lang="en-US" altLang="ja-JP" sz="1200" dirty="0">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xmlns="" id="{9360591E-1985-4AEB-AE23-578E8DA5B4F6}"/>
              </a:ext>
            </a:extLst>
          </p:cNvPr>
          <p:cNvSpPr txBox="1"/>
          <p:nvPr/>
        </p:nvSpPr>
        <p:spPr>
          <a:xfrm>
            <a:off x="-182902" y="3054118"/>
            <a:ext cx="7016334" cy="307777"/>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～「必要な時だけプロの力を」「コストを抑える」新たな人材活用の手段～</a:t>
            </a:r>
            <a:endParaRPr kumimoji="1"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xmlns="" id="{7055449F-7D29-352E-B83E-E83E478CF9F0}"/>
              </a:ext>
            </a:extLst>
          </p:cNvPr>
          <p:cNvSpPr txBox="1"/>
          <p:nvPr/>
        </p:nvSpPr>
        <p:spPr>
          <a:xfrm>
            <a:off x="117842" y="3736912"/>
            <a:ext cx="6795107" cy="738664"/>
          </a:xfrm>
          <a:prstGeom prst="rect">
            <a:avLst/>
          </a:prstGeom>
          <a:noFill/>
          <a:ln>
            <a:no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rPr>
              <a:t>＜概要＞</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新たな人材活用の手段である「副業」について、その詳細や活用方法を事例を交えながら、</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丁寧に解説いただきます。</a:t>
            </a:r>
            <a:endParaRPr lang="en-US" altLang="ja-JP" sz="1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xmlns="" id="{7C01885B-1C18-93D9-2F60-921BF5796A83}"/>
              </a:ext>
            </a:extLst>
          </p:cNvPr>
          <p:cNvSpPr txBox="1"/>
          <p:nvPr/>
        </p:nvSpPr>
        <p:spPr>
          <a:xfrm>
            <a:off x="73465" y="6667143"/>
            <a:ext cx="6661217" cy="954107"/>
          </a:xfrm>
          <a:prstGeom prst="rect">
            <a:avLst/>
          </a:prstGeom>
          <a:noFill/>
          <a:ln>
            <a:no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rPr>
              <a:t>＜概要＞</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青森県プロフェッショナル人材戦略拠点 久米田マネージャーと株式会社みらいワークス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高橋 寛 氏が「青森県内企業の特徴」や「副業プロ人材の傾向」を踏まえ、活用成功の</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ポイントをトークセッション方式で皆様へお伝えします。</a:t>
            </a:r>
            <a:endParaRPr lang="en-US" altLang="ja-JP" sz="1400" dirty="0">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xmlns="" id="{CA32643B-1334-2D5D-0C31-A3B7D870C8D1}"/>
              </a:ext>
            </a:extLst>
          </p:cNvPr>
          <p:cNvGrpSpPr/>
          <p:nvPr/>
        </p:nvGrpSpPr>
        <p:grpSpPr>
          <a:xfrm>
            <a:off x="4032599" y="1331114"/>
            <a:ext cx="2747207" cy="513254"/>
            <a:chOff x="185136" y="2474691"/>
            <a:chExt cx="2832415" cy="559377"/>
          </a:xfrm>
        </p:grpSpPr>
        <p:sp>
          <p:nvSpPr>
            <p:cNvPr id="7" name="1 つの角を切り取った四角形 68">
              <a:extLst>
                <a:ext uri="{FF2B5EF4-FFF2-40B4-BE49-F238E27FC236}">
                  <a16:creationId xmlns:a16="http://schemas.microsoft.com/office/drawing/2014/main" xmlns="" id="{FCBFAA64-D757-B703-9E08-F68B89C555BC}"/>
                </a:ext>
              </a:extLst>
            </p:cNvPr>
            <p:cNvSpPr/>
            <p:nvPr/>
          </p:nvSpPr>
          <p:spPr>
            <a:xfrm>
              <a:off x="193119" y="2474691"/>
              <a:ext cx="844790" cy="548570"/>
            </a:xfrm>
            <a:prstGeom prst="snip1Rect">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xmlns="" id="{54B9F56B-29AA-ABF0-9B5E-5CBBD7178F3E}"/>
                </a:ext>
              </a:extLst>
            </p:cNvPr>
            <p:cNvSpPr txBox="1"/>
            <p:nvPr/>
          </p:nvSpPr>
          <p:spPr>
            <a:xfrm>
              <a:off x="185136" y="2530916"/>
              <a:ext cx="844790" cy="442095"/>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オンライン開催</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1 つの角を切り取った四角形 68">
              <a:extLst>
                <a:ext uri="{FF2B5EF4-FFF2-40B4-BE49-F238E27FC236}">
                  <a16:creationId xmlns:a16="http://schemas.microsoft.com/office/drawing/2014/main" xmlns="" id="{4345817F-DD14-D368-792A-87DF03E4F526}"/>
                </a:ext>
              </a:extLst>
            </p:cNvPr>
            <p:cNvSpPr/>
            <p:nvPr/>
          </p:nvSpPr>
          <p:spPr>
            <a:xfrm>
              <a:off x="1191816" y="2474691"/>
              <a:ext cx="844790" cy="548570"/>
            </a:xfrm>
            <a:prstGeom prst="snip1Rect">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xmlns="" id="{81DFA4A0-71CC-81DA-CDB5-48525491257C}"/>
                </a:ext>
              </a:extLst>
            </p:cNvPr>
            <p:cNvSpPr txBox="1"/>
            <p:nvPr/>
          </p:nvSpPr>
          <p:spPr>
            <a:xfrm>
              <a:off x="1183833" y="2530916"/>
              <a:ext cx="844790" cy="442095"/>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参加費</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無料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1 つの角を切り取った四角形 68">
              <a:extLst>
                <a:ext uri="{FF2B5EF4-FFF2-40B4-BE49-F238E27FC236}">
                  <a16:creationId xmlns:a16="http://schemas.microsoft.com/office/drawing/2014/main" xmlns="" id="{F907ED3F-56E8-9140-0824-A787A4334470}"/>
                </a:ext>
              </a:extLst>
            </p:cNvPr>
            <p:cNvSpPr/>
            <p:nvPr/>
          </p:nvSpPr>
          <p:spPr>
            <a:xfrm>
              <a:off x="2172761" y="2474691"/>
              <a:ext cx="844790" cy="548570"/>
            </a:xfrm>
            <a:prstGeom prst="snip1Rect">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xmlns="" id="{08E576D2-C28C-85FC-71B0-2286F1A1B223}"/>
                </a:ext>
              </a:extLst>
            </p:cNvPr>
            <p:cNvSpPr txBox="1"/>
            <p:nvPr/>
          </p:nvSpPr>
          <p:spPr>
            <a:xfrm>
              <a:off x="2164778" y="2530916"/>
              <a:ext cx="844790" cy="503152"/>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参加特典</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あり</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2" name="テキスト ボックス 21">
            <a:extLst>
              <a:ext uri="{FF2B5EF4-FFF2-40B4-BE49-F238E27FC236}">
                <a16:creationId xmlns:a16="http://schemas.microsoft.com/office/drawing/2014/main" xmlns="" id="{EE3BC8B5-1259-03B8-0A8B-D8F9A005D458}"/>
              </a:ext>
            </a:extLst>
          </p:cNvPr>
          <p:cNvSpPr txBox="1"/>
          <p:nvPr/>
        </p:nvSpPr>
        <p:spPr>
          <a:xfrm>
            <a:off x="365544" y="6223710"/>
            <a:ext cx="6371453" cy="461665"/>
          </a:xfrm>
          <a:prstGeom prst="rect">
            <a:avLst/>
          </a:prstGeom>
          <a:noFill/>
        </p:spPr>
        <p:txBody>
          <a:bodyPr wrap="square" rtlCol="0">
            <a:spAutoFit/>
          </a:bodyPr>
          <a:lstStyle/>
          <a:p>
            <a:r>
              <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青森県における副業プロ人材活用のポイント　　</a:t>
            </a:r>
          </a:p>
        </p:txBody>
      </p:sp>
      <p:sp>
        <p:nvSpPr>
          <p:cNvPr id="24" name="テキスト ボックス 23">
            <a:extLst>
              <a:ext uri="{FF2B5EF4-FFF2-40B4-BE49-F238E27FC236}">
                <a16:creationId xmlns:a16="http://schemas.microsoft.com/office/drawing/2014/main" xmlns="" id="{9B237798-386B-8B20-1E3E-4F908D4DD7EB}"/>
              </a:ext>
            </a:extLst>
          </p:cNvPr>
          <p:cNvSpPr txBox="1"/>
          <p:nvPr/>
        </p:nvSpPr>
        <p:spPr>
          <a:xfrm>
            <a:off x="189583" y="6200078"/>
            <a:ext cx="408495"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xmlns="" id="{17CF135E-9D5E-7BE1-48B1-9A153FF570B8}"/>
              </a:ext>
            </a:extLst>
          </p:cNvPr>
          <p:cNvSpPr txBox="1"/>
          <p:nvPr/>
        </p:nvSpPr>
        <p:spPr>
          <a:xfrm>
            <a:off x="6000096" y="6424650"/>
            <a:ext cx="427418"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xmlns="" id="{FC9DE409-E53E-2A27-C77F-8DE0E3B37B90}"/>
              </a:ext>
            </a:extLst>
          </p:cNvPr>
          <p:cNvSpPr txBox="1"/>
          <p:nvPr/>
        </p:nvSpPr>
        <p:spPr>
          <a:xfrm>
            <a:off x="3125302" y="7623795"/>
            <a:ext cx="3692044" cy="954107"/>
          </a:xfrm>
          <a:prstGeom prst="rect">
            <a:avLst/>
          </a:prstGeom>
          <a:noFill/>
          <a:ln>
            <a:noFill/>
          </a:ln>
        </p:spPr>
        <p:txBody>
          <a:bodyPr wrap="square" rtlCol="0">
            <a:spAutoFit/>
          </a:bodyPr>
          <a:lstStyle>
            <a:defPPr>
              <a:defRPr lang="ja-JP"/>
            </a:defPPr>
            <a:lvl1pPr>
              <a:defRPr sz="1000">
                <a:latin typeface="Meiryo UI" panose="020B0604030504040204" pitchFamily="50" charset="-128"/>
                <a:ea typeface="Meiryo UI" panose="020B0604030504040204" pitchFamily="50" charset="-128"/>
              </a:defRPr>
            </a:lvl1pPr>
          </a:lstStyle>
          <a:p>
            <a:r>
              <a:rPr lang="ja-JP" altLang="en-US" sz="1200" b="1" dirty="0"/>
              <a:t>＜経歴＞</a:t>
            </a:r>
            <a:endParaRPr lang="en-US" altLang="ja-JP" sz="1200" b="1" dirty="0"/>
          </a:p>
          <a:p>
            <a:r>
              <a:rPr lang="ja-JP" altLang="en-US" sz="1100" dirty="0"/>
              <a:t>みちのく銀行にて複数支店の支店長として県内企業を支援、その後上席担当等の要職を経て、青森県プロフェッショナル人材戦略拠点マネージャーに就任。県内中小企業の発展を支援するため外部人材活用を推進。</a:t>
            </a:r>
          </a:p>
        </p:txBody>
      </p:sp>
      <p:sp>
        <p:nvSpPr>
          <p:cNvPr id="42" name="テキスト ボックス 41">
            <a:extLst>
              <a:ext uri="{FF2B5EF4-FFF2-40B4-BE49-F238E27FC236}">
                <a16:creationId xmlns:a16="http://schemas.microsoft.com/office/drawing/2014/main" xmlns="" id="{076D899B-5E9C-C8B6-F50F-B35B6B004F29}"/>
              </a:ext>
            </a:extLst>
          </p:cNvPr>
          <p:cNvSpPr txBox="1"/>
          <p:nvPr/>
        </p:nvSpPr>
        <p:spPr>
          <a:xfrm>
            <a:off x="191655" y="7683419"/>
            <a:ext cx="1995784" cy="646331"/>
          </a:xfrm>
          <a:prstGeom prst="rect">
            <a:avLst/>
          </a:prstGeom>
          <a:noFill/>
          <a:ln>
            <a:noFill/>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青森県プロフェッショナル</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人材戦略拠点マネージャー</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久米田　勝</a:t>
            </a:r>
            <a:endParaRPr lang="en-US" altLang="ja-JP" sz="1200" b="1" dirty="0">
              <a:latin typeface="Meiryo UI" panose="020B0604030504040204" pitchFamily="50" charset="-128"/>
              <a:ea typeface="Meiryo UI" panose="020B0604030504040204" pitchFamily="50" charset="-128"/>
            </a:endParaRPr>
          </a:p>
        </p:txBody>
      </p:sp>
      <p:pic>
        <p:nvPicPr>
          <p:cNvPr id="1026" name="Picture 2" descr="青森県　人材紹介マネージャーの写真">
            <a:extLst>
              <a:ext uri="{FF2B5EF4-FFF2-40B4-BE49-F238E27FC236}">
                <a16:creationId xmlns:a16="http://schemas.microsoft.com/office/drawing/2014/main" xmlns="" id="{F112E2B1-6299-E355-C9E4-800AA61D7D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7562" y="7618812"/>
            <a:ext cx="827723" cy="962228"/>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a:extLst>
              <a:ext uri="{FF2B5EF4-FFF2-40B4-BE49-F238E27FC236}">
                <a16:creationId xmlns:a16="http://schemas.microsoft.com/office/drawing/2014/main" xmlns="" id="{8D961955-EB1D-50E0-0371-72E93E7A7FF1}"/>
              </a:ext>
            </a:extLst>
          </p:cNvPr>
          <p:cNvSpPr txBox="1"/>
          <p:nvPr/>
        </p:nvSpPr>
        <p:spPr>
          <a:xfrm>
            <a:off x="102355" y="83488"/>
            <a:ext cx="6667359" cy="584775"/>
          </a:xfrm>
          <a:prstGeom prst="rect">
            <a:avLst/>
          </a:prstGeom>
          <a:noFill/>
        </p:spPr>
        <p:txBody>
          <a:bodyPr wrap="square">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rPr>
              <a:t>青森県委託事業</a:t>
            </a:r>
            <a:endParaRPr lang="en-US" altLang="ja-JP" sz="1600" b="1" dirty="0">
              <a:solidFill>
                <a:schemeClr val="bg1"/>
              </a:solidFill>
              <a:latin typeface="メイリオ" panose="020B0604030504040204" pitchFamily="50" charset="-128"/>
              <a:ea typeface="メイリオ" panose="020B0604030504040204" pitchFamily="50" charset="-128"/>
            </a:endParaRPr>
          </a:p>
          <a:p>
            <a:pPr algn="ctr"/>
            <a:r>
              <a:rPr lang="ja-JP" altLang="en-US" sz="1600" b="1" dirty="0">
                <a:solidFill>
                  <a:srgbClr val="FFFF00"/>
                </a:solidFill>
                <a:latin typeface="メイリオ" panose="020B0604030504040204" pitchFamily="50" charset="-128"/>
                <a:ea typeface="メイリオ" panose="020B0604030504040204" pitchFamily="50" charset="-128"/>
              </a:rPr>
              <a:t>令和</a:t>
            </a:r>
            <a:r>
              <a:rPr lang="en-US" altLang="ja-JP" sz="1600" b="1" dirty="0">
                <a:solidFill>
                  <a:srgbClr val="FFFF00"/>
                </a:solidFill>
                <a:latin typeface="メイリオ" panose="020B0604030504040204" pitchFamily="50" charset="-128"/>
                <a:ea typeface="メイリオ" panose="020B0604030504040204" pitchFamily="50" charset="-128"/>
              </a:rPr>
              <a:t>4</a:t>
            </a:r>
            <a:r>
              <a:rPr lang="ja-JP" altLang="en-US" sz="1600" b="1" dirty="0">
                <a:solidFill>
                  <a:srgbClr val="FFFF00"/>
                </a:solidFill>
                <a:latin typeface="メイリオ" panose="020B0604030504040204" pitchFamily="50" charset="-128"/>
                <a:ea typeface="メイリオ" panose="020B0604030504040204" pitchFamily="50" charset="-128"/>
              </a:rPr>
              <a:t>年度青森県プロフェッショナル人材戦略拠点オンラインセミナー</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xmlns="" id="{9667C996-1BA0-B764-7CBC-3E35151A39C7}"/>
              </a:ext>
            </a:extLst>
          </p:cNvPr>
          <p:cNvSpPr txBox="1"/>
          <p:nvPr/>
        </p:nvSpPr>
        <p:spPr>
          <a:xfrm>
            <a:off x="247572" y="753320"/>
            <a:ext cx="1350681" cy="461665"/>
          </a:xfrm>
          <a:prstGeom prst="rect">
            <a:avLst/>
          </a:prstGeom>
          <a:noFill/>
        </p:spPr>
        <p:txBody>
          <a:bodyPr wrap="square">
            <a:spAutoFit/>
          </a:bodyPr>
          <a:lstStyle/>
          <a:p>
            <a:r>
              <a:rPr lang="ja-JP" altLang="en-US" sz="2400" b="1" i="0" dirty="0">
                <a:solidFill>
                  <a:srgbClr val="222222"/>
                </a:solidFill>
                <a:effectLst/>
                <a:latin typeface="Meiryo UI" panose="020B0604030504040204" pitchFamily="50" charset="-128"/>
                <a:ea typeface="Meiryo UI" panose="020B0604030504040204" pitchFamily="50" charset="-128"/>
              </a:rPr>
              <a:t>令和</a:t>
            </a:r>
            <a:r>
              <a:rPr lang="en-US" altLang="ja-JP" sz="2400" b="1" i="0" dirty="0">
                <a:solidFill>
                  <a:srgbClr val="222222"/>
                </a:solidFill>
                <a:effectLst/>
                <a:latin typeface="Meiryo UI" panose="020B0604030504040204" pitchFamily="50" charset="-128"/>
                <a:ea typeface="Meiryo UI" panose="020B0604030504040204" pitchFamily="50" charset="-128"/>
              </a:rPr>
              <a:t>4</a:t>
            </a:r>
            <a:r>
              <a:rPr lang="ja-JP" altLang="en-US" sz="2400" b="1" i="0" dirty="0">
                <a:solidFill>
                  <a:srgbClr val="222222"/>
                </a:solidFill>
                <a:effectLst/>
                <a:latin typeface="Meiryo UI" panose="020B0604030504040204" pitchFamily="50" charset="-128"/>
                <a:ea typeface="Meiryo UI" panose="020B0604030504040204" pitchFamily="50" charset="-128"/>
              </a:rPr>
              <a:t>年</a:t>
            </a:r>
            <a:endParaRPr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601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8703" y="8500159"/>
            <a:ext cx="6074941"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＊個人情報の取り扱い：本申込書にご記入いただいた個人情報は本セミナーの実施・運営に利用するほか、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当拠点に関する各種情報提供者の目的のみに使用いたします</a:t>
            </a:r>
          </a:p>
        </p:txBody>
      </p:sp>
      <p:sp>
        <p:nvSpPr>
          <p:cNvPr id="20" name="正方形/長方形 19"/>
          <p:cNvSpPr/>
          <p:nvPr/>
        </p:nvSpPr>
        <p:spPr>
          <a:xfrm>
            <a:off x="0" y="9082147"/>
            <a:ext cx="6872349" cy="82385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メイリオ" panose="020B0604030504040204" pitchFamily="50" charset="-128"/>
                <a:ea typeface="メイリオ" panose="020B0604030504040204" pitchFamily="50" charset="-128"/>
              </a:rPr>
              <a:t>お問合せ先：青森県プロフェッショナル人材戦略拠点</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r>
              <a:rPr kumimoji="1" lang="en-US" altLang="ja-JP" sz="1400" b="1" dirty="0">
                <a:solidFill>
                  <a:schemeClr val="bg1"/>
                </a:solidFill>
                <a:latin typeface="メイリオ" panose="020B0604030504040204" pitchFamily="50" charset="-128"/>
                <a:ea typeface="メイリオ" panose="020B0604030504040204" pitchFamily="50" charset="-128"/>
              </a:rPr>
              <a:t>TEL:</a:t>
            </a:r>
            <a:r>
              <a:rPr kumimoji="1" lang="ja-JP" altLang="en-US" sz="1400" b="1" dirty="0">
                <a:solidFill>
                  <a:schemeClr val="bg1"/>
                </a:solidFill>
                <a:latin typeface="メイリオ" panose="020B0604030504040204" pitchFamily="50" charset="-128"/>
                <a:ea typeface="メイリオ" panose="020B0604030504040204" pitchFamily="50" charset="-128"/>
              </a:rPr>
              <a:t>　</a:t>
            </a:r>
            <a:r>
              <a:rPr kumimoji="1" lang="en-US" altLang="ja-JP" sz="1400" b="1" dirty="0">
                <a:solidFill>
                  <a:schemeClr val="bg1"/>
                </a:solidFill>
                <a:latin typeface="メイリオ" panose="020B0604030504040204" pitchFamily="50" charset="-128"/>
                <a:ea typeface="メイリオ" panose="020B0604030504040204" pitchFamily="50" charset="-128"/>
              </a:rPr>
              <a:t>017-735-6550</a:t>
            </a:r>
            <a:r>
              <a:rPr kumimoji="1" lang="ja-JP" altLang="en-US" sz="1400" b="1" dirty="0">
                <a:solidFill>
                  <a:schemeClr val="bg1"/>
                </a:solidFill>
                <a:latin typeface="メイリオ" panose="020B0604030504040204" pitchFamily="50" charset="-128"/>
                <a:ea typeface="メイリオ" panose="020B0604030504040204" pitchFamily="50" charset="-128"/>
              </a:rPr>
              <a:t>　</a:t>
            </a:r>
            <a:r>
              <a:rPr kumimoji="1" lang="en-US" altLang="ja-JP" sz="1400" b="1" dirty="0">
                <a:solidFill>
                  <a:schemeClr val="bg1"/>
                </a:solidFill>
                <a:latin typeface="メイリオ" panose="020B0604030504040204" pitchFamily="50" charset="-128"/>
                <a:ea typeface="メイリオ" panose="020B0604030504040204" pitchFamily="50" charset="-128"/>
              </a:rPr>
              <a:t> Mail:</a:t>
            </a:r>
            <a:r>
              <a:rPr kumimoji="1" lang="ja-JP" altLang="en-US" sz="1400" b="1" dirty="0">
                <a:solidFill>
                  <a:schemeClr val="bg1"/>
                </a:solidFill>
                <a:latin typeface="メイリオ" panose="020B0604030504040204" pitchFamily="50" charset="-128"/>
                <a:ea typeface="メイリオ" panose="020B0604030504040204" pitchFamily="50" charset="-128"/>
              </a:rPr>
              <a:t>　</a:t>
            </a:r>
            <a:r>
              <a:rPr kumimoji="1" lang="en-US" altLang="ja-JP" sz="1400" b="1" dirty="0">
                <a:solidFill>
                  <a:schemeClr val="bg1"/>
                </a:solidFill>
                <a:latin typeface="メイリオ" panose="020B0604030504040204" pitchFamily="50" charset="-128"/>
                <a:ea typeface="メイリオ" panose="020B0604030504040204" pitchFamily="50" charset="-128"/>
              </a:rPr>
              <a:t>pro-jinzai@aia-aomori.or.jp</a:t>
            </a:r>
            <a:endParaRPr kumimoji="1" lang="ja-JP" altLang="en-US" sz="1400" dirty="0"/>
          </a:p>
        </p:txBody>
      </p:sp>
      <p:sp>
        <p:nvSpPr>
          <p:cNvPr id="29" name="テキスト ボックス 28"/>
          <p:cNvSpPr txBox="1"/>
          <p:nvPr/>
        </p:nvSpPr>
        <p:spPr>
          <a:xfrm>
            <a:off x="-102220" y="129105"/>
            <a:ext cx="7035601" cy="369332"/>
          </a:xfrm>
          <a:prstGeom prst="rect">
            <a:avLst/>
          </a:prstGeom>
          <a:noFill/>
          <a:ln>
            <a:noFill/>
          </a:ln>
        </p:spPr>
        <p:txBody>
          <a:bodyPr wrap="square" rtlCol="0">
            <a:spAutoFit/>
          </a:bodyPr>
          <a:lstStyle/>
          <a:p>
            <a:pPr algn="ct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年度青森県プロフェッショナル人材戦略拠点オンラインセミナー</a:t>
            </a:r>
            <a:endParaRPr kumimoji="1"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689153614"/>
              </p:ext>
            </p:extLst>
          </p:nvPr>
        </p:nvGraphicFramePr>
        <p:xfrm>
          <a:off x="32874" y="611109"/>
          <a:ext cx="6800382" cy="5130537"/>
        </p:xfrm>
        <a:graphic>
          <a:graphicData uri="http://schemas.openxmlformats.org/drawingml/2006/table">
            <a:tbl>
              <a:tblPr firstRow="1" bandRow="1">
                <a:tableStyleId>{F5AB1C69-6EDB-4FF4-983F-18BD219EF322}</a:tableStyleId>
              </a:tblPr>
              <a:tblGrid>
                <a:gridCol w="6800382">
                  <a:extLst>
                    <a:ext uri="{9D8B030D-6E8A-4147-A177-3AD203B41FA5}">
                      <a16:colId xmlns:a16="http://schemas.microsoft.com/office/drawing/2014/main" xmlns="" val="20000"/>
                    </a:ext>
                  </a:extLst>
                </a:gridCol>
              </a:tblGrid>
              <a:tr h="584613">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当日スケジュール</a:t>
                      </a:r>
                    </a:p>
                  </a:txBody>
                  <a:tcPr marL="97066" marR="97066"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4545924">
                <a:tc>
                  <a:txBody>
                    <a:bodyPr/>
                    <a:lstStyle/>
                    <a:p>
                      <a:endParaRPr kumimoji="1" lang="ja-JP" altLang="en-US" dirty="0"/>
                    </a:p>
                  </a:txBody>
                  <a:tcPr marL="97066" marR="97066">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sp>
        <p:nvSpPr>
          <p:cNvPr id="31" name="テキスト ボックス 30"/>
          <p:cNvSpPr txBox="1"/>
          <p:nvPr/>
        </p:nvSpPr>
        <p:spPr>
          <a:xfrm>
            <a:off x="63284" y="1205786"/>
            <a:ext cx="6704594" cy="461664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１３：４０～１４：００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開場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(Zoom URL</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へアクセスのうえお待ちください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１４：００～１４：１０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主催者挨拶　青森県商工労働部労政・能力開発課</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課長　山口　郁彦</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１４：１０～１４：５５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第一部</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講演</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副業プロ人材とは</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雇用に代わる外部人材活用</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b="1" dirty="0">
                <a:latin typeface="Meiryo UI" panose="020B0604030504040204" pitchFamily="50" charset="-128"/>
                <a:ea typeface="Meiryo UI" panose="020B0604030504040204" pitchFamily="50" charset="-128"/>
                <a:cs typeface="Meiryo UI" panose="020B0604030504040204" pitchFamily="50" charset="-128"/>
              </a:rPr>
            </a:b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副業プロ人材活用によるデジタル化・</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推進のススメ</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株式会社みらいワークス 高橋 寛 氏</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１４：５５～１５：１５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第二部</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トークセッション</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青森県における副業プロ人材活用のポイント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株式会社</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みらいワークス 高橋 寛 氏</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青森県プロフェッショナル人材戦略拠点</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マネージャー 久米田　勝</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１５：１５</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１５</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：２５</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質疑応答</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１５：２５～１５：３０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青森県</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プ</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ロフェッショナル人材戦略拠点からの連絡事項</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183475" y="6169626"/>
            <a:ext cx="1571879"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申込方法</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295021" y="6566845"/>
            <a:ext cx="4052158" cy="95410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下記</a:t>
            </a:r>
            <a:r>
              <a:rPr lang="en-US" altLang="ja-JP" sz="1400" b="1" dirty="0">
                <a:latin typeface="Meiryo UI" panose="020B0604030504040204" pitchFamily="50" charset="-128"/>
                <a:ea typeface="Meiryo UI" panose="020B0604030504040204" pitchFamily="50" charset="-128"/>
              </a:rPr>
              <a:t>URL</a:t>
            </a:r>
            <a:r>
              <a:rPr lang="ja-JP" altLang="en-US" sz="1400" b="1" dirty="0">
                <a:latin typeface="Meiryo UI" panose="020B0604030504040204" pitchFamily="50" charset="-128"/>
                <a:ea typeface="Meiryo UI" panose="020B0604030504040204" pitchFamily="50" charset="-128"/>
              </a:rPr>
              <a:t>または</a:t>
            </a:r>
            <a:r>
              <a:rPr lang="en-US" altLang="ja-JP" sz="1400" b="1" dirty="0">
                <a:latin typeface="Meiryo UI" panose="020B0604030504040204" pitchFamily="50" charset="-128"/>
                <a:ea typeface="Meiryo UI" panose="020B0604030504040204" pitchFamily="50" charset="-128"/>
              </a:rPr>
              <a:t>QR</a:t>
            </a:r>
            <a:r>
              <a:rPr lang="ja-JP" altLang="en-US" sz="1400" b="1" dirty="0">
                <a:latin typeface="Meiryo UI" panose="020B0604030504040204" pitchFamily="50" charset="-128"/>
                <a:ea typeface="Meiryo UI" panose="020B0604030504040204" pitchFamily="50" charset="-128"/>
              </a:rPr>
              <a:t>コードよりお申込み可</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▼申込フォーム</a:t>
            </a:r>
            <a:r>
              <a:rPr lang="en-US" altLang="ja-JP" sz="1400" b="1" dirty="0">
                <a:latin typeface="Meiryo UI" panose="020B0604030504040204" pitchFamily="50" charset="-128"/>
                <a:ea typeface="Meiryo UI" panose="020B0604030504040204" pitchFamily="50" charset="-128"/>
              </a:rPr>
              <a:t>URL</a:t>
            </a:r>
          </a:p>
          <a:p>
            <a:r>
              <a:rPr lang="en-US" altLang="ja-JP" sz="1400" b="1" dirty="0">
                <a:solidFill>
                  <a:srgbClr val="0070C0"/>
                </a:solidFill>
                <a:latin typeface="Meiryo UI" panose="020B0604030504040204" pitchFamily="50" charset="-128"/>
                <a:ea typeface="Meiryo UI" panose="020B0604030504040204" pitchFamily="50" charset="-128"/>
              </a:rPr>
              <a:t>https://forms.gle/FetrNqon7DnvX3QL9</a:t>
            </a:r>
          </a:p>
        </p:txBody>
      </p:sp>
      <p:sp>
        <p:nvSpPr>
          <p:cNvPr id="47" name="テキスト ボックス 46"/>
          <p:cNvSpPr txBox="1"/>
          <p:nvPr/>
        </p:nvSpPr>
        <p:spPr>
          <a:xfrm>
            <a:off x="295021" y="8152967"/>
            <a:ext cx="6562971" cy="523220"/>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お申込みいただいた後、</a:t>
            </a:r>
            <a:r>
              <a:rPr kumimoji="1" lang="ja-JP" altLang="en-US" sz="1400" b="1" dirty="0">
                <a:latin typeface="Meiryo UI" panose="020B0604030504040204" pitchFamily="50" charset="-128"/>
                <a:ea typeface="Meiryo UI" panose="020B0604030504040204" pitchFamily="50" charset="-128"/>
              </a:rPr>
              <a:t>視聴用</a:t>
            </a:r>
            <a:r>
              <a:rPr kumimoji="1" lang="en-US" altLang="ja-JP" sz="1400" b="1" dirty="0">
                <a:latin typeface="Meiryo UI" panose="020B0604030504040204" pitchFamily="50" charset="-128"/>
                <a:ea typeface="Meiryo UI" panose="020B0604030504040204" pitchFamily="50" charset="-128"/>
              </a:rPr>
              <a:t>URL</a:t>
            </a:r>
            <a:r>
              <a:rPr kumimoji="1" lang="ja-JP" altLang="en-US" sz="1400" b="1" dirty="0">
                <a:latin typeface="Meiryo UI" panose="020B0604030504040204" pitchFamily="50" charset="-128"/>
                <a:ea typeface="Meiryo UI" panose="020B0604030504040204" pitchFamily="50" charset="-128"/>
              </a:rPr>
              <a:t>をご登録いただいたメールアドレスへ送信いたします。</a:t>
            </a:r>
          </a:p>
        </p:txBody>
      </p:sp>
      <p:sp>
        <p:nvSpPr>
          <p:cNvPr id="8" name="テキスト ボックス 7">
            <a:extLst>
              <a:ext uri="{FF2B5EF4-FFF2-40B4-BE49-F238E27FC236}">
                <a16:creationId xmlns:a16="http://schemas.microsoft.com/office/drawing/2014/main" xmlns="" id="{68E7B2BB-6D08-3BC9-3164-7A90D1A4868D}"/>
              </a:ext>
            </a:extLst>
          </p:cNvPr>
          <p:cNvSpPr txBox="1"/>
          <p:nvPr/>
        </p:nvSpPr>
        <p:spPr>
          <a:xfrm>
            <a:off x="-27254" y="5310741"/>
            <a:ext cx="6812708" cy="307777"/>
          </a:xfrm>
          <a:prstGeom prst="rect">
            <a:avLst/>
          </a:prstGeom>
          <a:noFill/>
        </p:spPr>
        <p:txBody>
          <a:bodyPr wrap="square">
            <a:spAutoFit/>
          </a:bodyPr>
          <a:lstStyle/>
          <a:p>
            <a:pPr algn="ctr"/>
            <a:r>
              <a:rPr lang="en-US" altLang="ja-JP" sz="1400" b="1" u="sng"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参加特典：希望される企業につきましては、無料で副業求人ページを作成いたします</a:t>
            </a:r>
          </a:p>
        </p:txBody>
      </p:sp>
      <p:pic>
        <p:nvPicPr>
          <p:cNvPr id="6" name="図 5" descr="QR コード&#10;&#10;自動的に生成された説明">
            <a:extLst>
              <a:ext uri="{FF2B5EF4-FFF2-40B4-BE49-F238E27FC236}">
                <a16:creationId xmlns:a16="http://schemas.microsoft.com/office/drawing/2014/main" xmlns="" id="{F38DA79A-E8D9-C8B8-7D73-4EA1263D48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5572" y="6454449"/>
            <a:ext cx="1571879" cy="1571879"/>
          </a:xfrm>
          <a:prstGeom prst="rect">
            <a:avLst/>
          </a:prstGeom>
        </p:spPr>
      </p:pic>
      <p:sp>
        <p:nvSpPr>
          <p:cNvPr id="5" name="テキスト ボックス 4">
            <a:extLst>
              <a:ext uri="{FF2B5EF4-FFF2-40B4-BE49-F238E27FC236}">
                <a16:creationId xmlns:a16="http://schemas.microsoft.com/office/drawing/2014/main" xmlns="" id="{7768D30C-FE13-AFC6-40EB-78B35279A604}"/>
              </a:ext>
            </a:extLst>
          </p:cNvPr>
          <p:cNvSpPr txBox="1"/>
          <p:nvPr/>
        </p:nvSpPr>
        <p:spPr>
          <a:xfrm>
            <a:off x="183475" y="5861849"/>
            <a:ext cx="4797895"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申込期限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10/18(</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91953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3416</TotalTime>
  <Words>381</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dc:creator>
  <cp:lastModifiedBy>KGK 02</cp:lastModifiedBy>
  <cp:revision>241</cp:revision>
  <cp:lastPrinted>2022-01-05T05:07:45Z</cp:lastPrinted>
  <dcterms:created xsi:type="dcterms:W3CDTF">2018-07-24T00:22:28Z</dcterms:created>
  <dcterms:modified xsi:type="dcterms:W3CDTF">2022-09-12T00:15:27Z</dcterms:modified>
</cp:coreProperties>
</file>